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4" r:id="rId3"/>
    <p:sldId id="343" r:id="rId4"/>
    <p:sldId id="375" r:id="rId5"/>
    <p:sldId id="376" r:id="rId6"/>
    <p:sldId id="378" r:id="rId7"/>
    <p:sldId id="379" r:id="rId8"/>
    <p:sldId id="377" r:id="rId9"/>
    <p:sldId id="380" r:id="rId10"/>
    <p:sldId id="367" r:id="rId11"/>
    <p:sldId id="373" r:id="rId12"/>
    <p:sldId id="336" r:id="rId13"/>
    <p:sldId id="329" r:id="rId14"/>
    <p:sldId id="337" r:id="rId15"/>
    <p:sldId id="342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9B0E3C17-1CE9-4DA1-B0AF-36CBAFA005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6DB649C-A77F-4370-A972-0980BCD8EA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200D-6B0C-4231-8712-81B1146E5831}" type="datetimeFigureOut">
              <a:rPr lang="hu-HU" smtClean="0"/>
              <a:t>2018. 09. 11.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E866B45-2C75-4690-8283-EB3BAF48A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B295FBC-42FC-4A81-B081-FB00A40F6A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14324-F401-4CB9-B148-F23996B50D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366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5DD3C-EC86-46A5-9187-132387E2BE63}" type="datetimeFigureOut">
              <a:rPr lang="hu-HU" smtClean="0"/>
              <a:t>2018. 09. 11.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0515E-B9DC-475C-A76E-0C4A93D0D9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637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2936129"/>
            <a:ext cx="8712588" cy="1872544"/>
          </a:xfrm>
          <a:noFill/>
        </p:spPr>
        <p:txBody>
          <a:bodyPr anchor="ctr" anchorCtr="0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152" y="5120936"/>
            <a:ext cx="8712588" cy="1059038"/>
          </a:xfr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pic>
        <p:nvPicPr>
          <p:cNvPr id="11" name="image2.png">
            <a:extLst>
              <a:ext uri="{FF2B5EF4-FFF2-40B4-BE49-F238E27FC236}">
                <a16:creationId xmlns:a16="http://schemas.microsoft.com/office/drawing/2014/main" id="{F65B4200-4D1E-4A31-A07D-A642E33C9D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813282" y="754556"/>
            <a:ext cx="1292744" cy="17452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5050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693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6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49" y="1459864"/>
            <a:ext cx="8842786" cy="46827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65CB0200-943C-4F45-9E6E-0EA86C7CC5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5458" y="6282462"/>
            <a:ext cx="432000" cy="5832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4782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23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984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01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15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510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015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DECB44-F919-450C-BA34-AA1F893A6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14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1" y="-636"/>
            <a:ext cx="9123833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49" y="1459864"/>
            <a:ext cx="8842786" cy="4876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4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sz.h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048AA5-3351-4B9A-A67B-99CC01DF2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52" y="2936128"/>
            <a:ext cx="8712588" cy="3562643"/>
          </a:xfrm>
        </p:spPr>
        <p:txBody>
          <a:bodyPr>
            <a:normAutofit fontScale="90000"/>
          </a:bodyPr>
          <a:lstStyle/>
          <a:p>
            <a:r>
              <a:rPr lang="hu-HU" dirty="0"/>
              <a:t>D</a:t>
            </a:r>
            <a:r>
              <a:rPr lang="en-US" dirty="0" err="1"/>
              <a:t>evelop</a:t>
            </a:r>
            <a:r>
              <a:rPr lang="hu-HU" dirty="0"/>
              <a:t>ment </a:t>
            </a:r>
            <a:r>
              <a:rPr lang="hu-HU" dirty="0" err="1"/>
              <a:t>process</a:t>
            </a:r>
            <a:r>
              <a:rPr lang="hu-HU" dirty="0"/>
              <a:t> of a </a:t>
            </a:r>
            <a:r>
              <a:rPr lang="en-US" dirty="0"/>
              <a:t>national Digital Agriculture Strategy</a:t>
            </a:r>
            <a:br>
              <a:rPr lang="hu-HU" dirty="0"/>
            </a:br>
            <a:r>
              <a:rPr lang="hu-HU" dirty="0"/>
              <a:t>An</a:t>
            </a:r>
            <a:r>
              <a:rPr lang="en-US" dirty="0"/>
              <a:t> example </a:t>
            </a:r>
            <a:r>
              <a:rPr lang="hu-HU" dirty="0"/>
              <a:t>in</a:t>
            </a:r>
            <a:r>
              <a:rPr lang="en-US" dirty="0"/>
              <a:t> Hungary</a:t>
            </a:r>
            <a:br>
              <a:rPr lang="hu-HU" dirty="0"/>
            </a:br>
            <a:br>
              <a:rPr lang="hu-HU" dirty="0"/>
            </a:br>
            <a:r>
              <a:rPr lang="hu-HU" sz="2800" dirty="0"/>
              <a:t>Gödöllő</a:t>
            </a:r>
            <a:br>
              <a:rPr lang="hu-HU" sz="2800" dirty="0"/>
            </a:br>
            <a:br>
              <a:rPr lang="hu-HU" sz="2800" dirty="0"/>
            </a:br>
            <a:r>
              <a:rPr lang="hu-HU" sz="2800" dirty="0"/>
              <a:t>2018.09.12</a:t>
            </a: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181028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58E1BB-E723-4180-8B03-DE2D9BC9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 2.0 assessment</a:t>
            </a:r>
            <a:r>
              <a:rPr lang="hu-HU" dirty="0"/>
              <a:t> </a:t>
            </a:r>
            <a:r>
              <a:rPr lang="hu-HU" dirty="0" err="1"/>
              <a:t>phase</a:t>
            </a:r>
            <a:r>
              <a:rPr lang="en-US" dirty="0"/>
              <a:t> identified three pillars </a:t>
            </a:r>
            <a:r>
              <a:rPr lang="en-US" dirty="0" err="1"/>
              <a:t>wh</a:t>
            </a:r>
            <a:r>
              <a:rPr lang="hu-HU" dirty="0" err="1"/>
              <a:t>ose</a:t>
            </a:r>
            <a:r>
              <a:rPr lang="en-US" dirty="0"/>
              <a:t> collaboration can provide efficiency gains</a:t>
            </a: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C56D4D7-15B2-4724-9C3C-315D1FE1C24E}"/>
              </a:ext>
            </a:extLst>
          </p:cNvPr>
          <p:cNvSpPr/>
          <p:nvPr/>
        </p:nvSpPr>
        <p:spPr>
          <a:xfrm>
            <a:off x="770654" y="2306959"/>
            <a:ext cx="2448000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/>
              <a:t>Production</a:t>
            </a:r>
            <a:endParaRPr lang="hu-HU" sz="16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A0B01B5-0AF5-4258-BA80-F0E4C1ACF051}"/>
              </a:ext>
            </a:extLst>
          </p:cNvPr>
          <p:cNvSpPr/>
          <p:nvPr/>
        </p:nvSpPr>
        <p:spPr>
          <a:xfrm>
            <a:off x="3334544" y="2306959"/>
            <a:ext cx="2448000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/>
              <a:t>Farm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FCBEC13-CFC1-40C9-9121-F69104AC922C}"/>
              </a:ext>
            </a:extLst>
          </p:cNvPr>
          <p:cNvSpPr/>
          <p:nvPr/>
        </p:nvSpPr>
        <p:spPr>
          <a:xfrm>
            <a:off x="5898434" y="2306959"/>
            <a:ext cx="2448000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err="1"/>
              <a:t>Product</a:t>
            </a:r>
            <a:r>
              <a:rPr lang="hu-HU" sz="1600" b="1" dirty="0"/>
              <a:t> </a:t>
            </a:r>
            <a:r>
              <a:rPr lang="hu-HU" sz="1600" b="1" dirty="0" err="1"/>
              <a:t>chain</a:t>
            </a:r>
            <a:endParaRPr lang="hu-HU" sz="1600" b="1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A42D81BE-4CBD-4FFB-BB2B-3E0F774C0424}"/>
              </a:ext>
            </a:extLst>
          </p:cNvPr>
          <p:cNvSpPr/>
          <p:nvPr/>
        </p:nvSpPr>
        <p:spPr>
          <a:xfrm>
            <a:off x="770654" y="2839477"/>
            <a:ext cx="2448000" cy="24727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Tools to support production, applications that directly support farming, by automatic or semi-automatic interventions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07C19E2-4E13-40DA-80D4-8C727FB2A90D}"/>
              </a:ext>
            </a:extLst>
          </p:cNvPr>
          <p:cNvSpPr/>
          <p:nvPr/>
        </p:nvSpPr>
        <p:spPr>
          <a:xfrm>
            <a:off x="3334544" y="2839477"/>
            <a:ext cx="2448000" cy="24727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Farm-level production-management systems that provide information to the management of farms, support decision making and integrate individual processes at producer level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6284768F-47F0-4A47-ADA6-5909BC09EA54}"/>
              </a:ext>
            </a:extLst>
          </p:cNvPr>
          <p:cNvSpPr/>
          <p:nvPr/>
        </p:nvSpPr>
        <p:spPr>
          <a:xfrm>
            <a:off x="5898434" y="2839477"/>
            <a:ext cx="2448000" cy="24727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Systems helping product chain integration, which support the integration process, helping both the farmer and the integrator, if necessary linking to the production level systems</a:t>
            </a:r>
          </a:p>
        </p:txBody>
      </p:sp>
    </p:spTree>
    <p:extLst>
      <p:ext uri="{BB962C8B-B14F-4D97-AF65-F5344CB8AC3E}">
        <p14:creationId xmlns:p14="http://schemas.microsoft.com/office/powerpoint/2010/main" val="1943761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796821-B25B-4489-B37F-429D5E22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</a:t>
            </a:r>
            <a:r>
              <a:rPr lang="en-US" dirty="0" err="1"/>
              <a:t>ffects</a:t>
            </a:r>
            <a:r>
              <a:rPr lang="en-US" dirty="0"/>
              <a:t> of the changes resulting from digitization significantly transform the technological and economic processes of the agricultural sector, employment</a:t>
            </a:r>
            <a:r>
              <a:rPr lang="hu-HU" dirty="0"/>
              <a:t> and </a:t>
            </a:r>
            <a:r>
              <a:rPr lang="en-US" dirty="0"/>
              <a:t>social relations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21E9E4-45F0-4645-8B1A-BD8525A2F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" y="1459864"/>
            <a:ext cx="5019980" cy="4682752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 err="1"/>
              <a:t>From</a:t>
            </a:r>
            <a:r>
              <a:rPr lang="hu-HU" dirty="0"/>
              <a:t> a service, </a:t>
            </a:r>
            <a:r>
              <a:rPr lang="hu-HU" dirty="0" err="1"/>
              <a:t>digitalisaton</a:t>
            </a:r>
            <a:r>
              <a:rPr lang="en-US" dirty="0"/>
              <a:t> has </a:t>
            </a:r>
            <a:r>
              <a:rPr lang="hu-HU" dirty="0" err="1"/>
              <a:t>grown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</a:t>
            </a:r>
            <a:r>
              <a:rPr lang="en-US" dirty="0"/>
              <a:t> a competitive factor</a:t>
            </a:r>
            <a:endParaRPr lang="hu-HU" dirty="0"/>
          </a:p>
          <a:p>
            <a:r>
              <a:rPr lang="en-US" dirty="0"/>
              <a:t>Agrarian digit</a:t>
            </a:r>
            <a:r>
              <a:rPr lang="hu-HU" dirty="0" err="1"/>
              <a:t>al</a:t>
            </a:r>
            <a:r>
              <a:rPr lang="en-US" dirty="0" err="1"/>
              <a:t>ization</a:t>
            </a:r>
            <a:r>
              <a:rPr lang="en-US" dirty="0"/>
              <a:t> beg</a:t>
            </a:r>
            <a:r>
              <a:rPr lang="hu-HU" dirty="0"/>
              <a:t>a</a:t>
            </a:r>
            <a:r>
              <a:rPr lang="en-US" dirty="0"/>
              <a:t>n</a:t>
            </a:r>
            <a:r>
              <a:rPr lang="hu-HU" dirty="0"/>
              <a:t> in</a:t>
            </a:r>
            <a:r>
              <a:rPr lang="en-US" dirty="0"/>
              <a:t> the development of Industry 4.0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en-US" dirty="0"/>
              <a:t> supports production organization based on the needs of consumers</a:t>
            </a:r>
            <a:endParaRPr lang="hu-HU" dirty="0"/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85DFF6B4-F44F-4F29-845E-4945608BE9B0}"/>
              </a:ext>
            </a:extLst>
          </p:cNvPr>
          <p:cNvGrpSpPr/>
          <p:nvPr/>
        </p:nvGrpSpPr>
        <p:grpSpPr>
          <a:xfrm>
            <a:off x="5773060" y="1981678"/>
            <a:ext cx="2987221" cy="3804373"/>
            <a:chOff x="5117496" y="1716954"/>
            <a:chExt cx="3392497" cy="4320512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1A0AB8E3-5948-4360-AD45-2535D961DC72}"/>
                </a:ext>
              </a:extLst>
            </p:cNvPr>
            <p:cNvSpPr/>
            <p:nvPr/>
          </p:nvSpPr>
          <p:spPr>
            <a:xfrm>
              <a:off x="5125617" y="3157146"/>
              <a:ext cx="1080120" cy="144016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Agricultural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  <a:r>
                <a:rPr lang="hu-HU" sz="1050" b="1" dirty="0" err="1">
                  <a:solidFill>
                    <a:schemeClr val="bg1"/>
                  </a:solidFill>
                </a:rPr>
                <a:t>production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églalap 5">
              <a:extLst>
                <a:ext uri="{FF2B5EF4-FFF2-40B4-BE49-F238E27FC236}">
                  <a16:creationId xmlns:a16="http://schemas.microsoft.com/office/drawing/2014/main" id="{59843900-2C36-42EC-BBC9-17D8F5334EDF}"/>
                </a:ext>
              </a:extLst>
            </p:cNvPr>
            <p:cNvSpPr/>
            <p:nvPr/>
          </p:nvSpPr>
          <p:spPr>
            <a:xfrm>
              <a:off x="6277745" y="3157146"/>
              <a:ext cx="1080120" cy="144016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>
                  <a:solidFill>
                    <a:schemeClr val="bg1"/>
                  </a:solidFill>
                </a:rPr>
                <a:t>Farm</a:t>
              </a:r>
            </a:p>
          </p:txBody>
        </p:sp>
        <p:sp>
          <p:nvSpPr>
            <p:cNvPr id="7" name="Téglalap 6">
              <a:extLst>
                <a:ext uri="{FF2B5EF4-FFF2-40B4-BE49-F238E27FC236}">
                  <a16:creationId xmlns:a16="http://schemas.microsoft.com/office/drawing/2014/main" id="{F4768268-82E6-4CC0-BE81-B9AD02AFE941}"/>
                </a:ext>
              </a:extLst>
            </p:cNvPr>
            <p:cNvSpPr/>
            <p:nvPr/>
          </p:nvSpPr>
          <p:spPr>
            <a:xfrm>
              <a:off x="7429873" y="3157146"/>
              <a:ext cx="1080120" cy="144016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Product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  <a:r>
                <a:rPr lang="hu-HU" sz="1050" b="1" dirty="0" err="1">
                  <a:solidFill>
                    <a:schemeClr val="bg1"/>
                  </a:solidFill>
                </a:rPr>
                <a:t>chain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églalap 7">
              <a:extLst>
                <a:ext uri="{FF2B5EF4-FFF2-40B4-BE49-F238E27FC236}">
                  <a16:creationId xmlns:a16="http://schemas.microsoft.com/office/drawing/2014/main" id="{C090487A-2F4E-4FE3-9E68-08E0D8C5003C}"/>
                </a:ext>
              </a:extLst>
            </p:cNvPr>
            <p:cNvSpPr/>
            <p:nvPr/>
          </p:nvSpPr>
          <p:spPr>
            <a:xfrm>
              <a:off x="5125617" y="4669346"/>
              <a:ext cx="3384376" cy="28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>
                  <a:solidFill>
                    <a:schemeClr val="bg1"/>
                  </a:solidFill>
                </a:rPr>
                <a:t>Human </a:t>
              </a:r>
              <a:r>
                <a:rPr lang="hu-HU" sz="1050" b="1" dirty="0" err="1">
                  <a:solidFill>
                    <a:schemeClr val="bg1"/>
                  </a:solidFill>
                </a:rPr>
                <a:t>resources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4CDEB5F9-F819-4CC8-9694-5438B2D4AB9D}"/>
                </a:ext>
              </a:extLst>
            </p:cNvPr>
            <p:cNvSpPr/>
            <p:nvPr/>
          </p:nvSpPr>
          <p:spPr>
            <a:xfrm>
              <a:off x="5125617" y="5029386"/>
              <a:ext cx="3384376" cy="28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>
                  <a:solidFill>
                    <a:schemeClr val="bg1"/>
                  </a:solidFill>
                </a:rPr>
                <a:t>Research-</a:t>
              </a:r>
              <a:r>
                <a:rPr lang="hu-HU" sz="1050" b="1" dirty="0" err="1">
                  <a:solidFill>
                    <a:schemeClr val="bg1"/>
                  </a:solidFill>
                </a:rPr>
                <a:t>development</a:t>
              </a:r>
              <a:r>
                <a:rPr lang="hu-HU" sz="1050" b="1" dirty="0">
                  <a:solidFill>
                    <a:schemeClr val="bg1"/>
                  </a:solidFill>
                </a:rPr>
                <a:t>-</a:t>
              </a:r>
              <a:r>
                <a:rPr lang="hu-HU" sz="1050" b="1" dirty="0" err="1">
                  <a:solidFill>
                    <a:schemeClr val="bg1"/>
                  </a:solidFill>
                </a:rPr>
                <a:t>innovation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>
              <a:extLst>
                <a:ext uri="{FF2B5EF4-FFF2-40B4-BE49-F238E27FC236}">
                  <a16:creationId xmlns:a16="http://schemas.microsoft.com/office/drawing/2014/main" id="{DB686D01-3AA1-4BF0-B5EF-A8FBA8081EAC}"/>
                </a:ext>
              </a:extLst>
            </p:cNvPr>
            <p:cNvSpPr/>
            <p:nvPr/>
          </p:nvSpPr>
          <p:spPr>
            <a:xfrm>
              <a:off x="5117496" y="5389426"/>
              <a:ext cx="3384376" cy="28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Administrative</a:t>
              </a:r>
              <a:r>
                <a:rPr lang="hu-HU" sz="1050" b="1" dirty="0">
                  <a:solidFill>
                    <a:schemeClr val="bg1"/>
                  </a:solidFill>
                </a:rPr>
                <a:t> and </a:t>
              </a:r>
              <a:r>
                <a:rPr lang="hu-HU" sz="1050" b="1" dirty="0" err="1">
                  <a:solidFill>
                    <a:schemeClr val="bg1"/>
                  </a:solidFill>
                </a:rPr>
                <a:t>public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  <a:r>
                <a:rPr lang="hu-HU" sz="1050" b="1" dirty="0" err="1">
                  <a:solidFill>
                    <a:schemeClr val="bg1"/>
                  </a:solidFill>
                </a:rPr>
                <a:t>services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>
              <a:extLst>
                <a:ext uri="{FF2B5EF4-FFF2-40B4-BE49-F238E27FC236}">
                  <a16:creationId xmlns:a16="http://schemas.microsoft.com/office/drawing/2014/main" id="{0A321F1B-8CCA-4940-AB72-BD352F265111}"/>
                </a:ext>
              </a:extLst>
            </p:cNvPr>
            <p:cNvSpPr/>
            <p:nvPr/>
          </p:nvSpPr>
          <p:spPr>
            <a:xfrm>
              <a:off x="5117496" y="5749466"/>
              <a:ext cx="3384376" cy="28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Development</a:t>
              </a:r>
              <a:r>
                <a:rPr lang="hu-HU" sz="1050" b="1" dirty="0">
                  <a:solidFill>
                    <a:schemeClr val="bg1"/>
                  </a:solidFill>
                </a:rPr>
                <a:t> policy, </a:t>
              </a:r>
              <a:r>
                <a:rPr lang="hu-HU" sz="1050" b="1" dirty="0" err="1">
                  <a:solidFill>
                    <a:schemeClr val="bg1"/>
                  </a:solidFill>
                </a:rPr>
                <a:t>grants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Háromszög 11">
              <a:extLst>
                <a:ext uri="{FF2B5EF4-FFF2-40B4-BE49-F238E27FC236}">
                  <a16:creationId xmlns:a16="http://schemas.microsoft.com/office/drawing/2014/main" id="{8825835A-A471-4C47-A547-5F95B779D934}"/>
                </a:ext>
              </a:extLst>
            </p:cNvPr>
            <p:cNvSpPr/>
            <p:nvPr/>
          </p:nvSpPr>
          <p:spPr>
            <a:xfrm>
              <a:off x="5133738" y="1716954"/>
              <a:ext cx="3376255" cy="1368152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200" b="1" dirty="0"/>
                <a:t>Vision, </a:t>
              </a:r>
              <a:r>
                <a:rPr lang="hu-HU" sz="1200" b="1" dirty="0" err="1"/>
                <a:t>goals</a:t>
              </a:r>
              <a:endParaRPr lang="hu-HU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1202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516F6E-7C3E-4FE3-ADB4-52485DF5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„…</a:t>
            </a:r>
            <a:r>
              <a:rPr lang="en-US" dirty="0"/>
              <a:t>the future </a:t>
            </a:r>
            <a:r>
              <a:rPr lang="hu-HU" dirty="0"/>
              <a:t>of </a:t>
            </a:r>
            <a:r>
              <a:rPr lang="en-US" dirty="0"/>
              <a:t>food economy is based on information and knowledge</a:t>
            </a:r>
            <a:r>
              <a:rPr lang="hu-HU" dirty="0"/>
              <a:t>…” </a:t>
            </a:r>
            <a:br>
              <a:rPr lang="hu-HU" dirty="0"/>
            </a:br>
            <a:r>
              <a:rPr lang="hu-HU" sz="2000" b="0" dirty="0"/>
              <a:t>(</a:t>
            </a:r>
            <a:r>
              <a:rPr lang="hu-HU" sz="2000" b="0" dirty="0" err="1"/>
              <a:t>Hungary’s</a:t>
            </a:r>
            <a:r>
              <a:rPr lang="hu-HU" sz="2000" b="0" dirty="0"/>
              <a:t> </a:t>
            </a:r>
            <a:r>
              <a:rPr lang="hu-HU" sz="2000" b="0" dirty="0" err="1"/>
              <a:t>Food</a:t>
            </a:r>
            <a:r>
              <a:rPr lang="hu-HU" sz="2000" b="0" dirty="0"/>
              <a:t> </a:t>
            </a:r>
            <a:r>
              <a:rPr lang="hu-HU" sz="2000" b="0" dirty="0" err="1"/>
              <a:t>Industry</a:t>
            </a:r>
            <a:r>
              <a:rPr lang="hu-HU" sz="2000" b="0" dirty="0"/>
              <a:t> </a:t>
            </a:r>
            <a:r>
              <a:rPr lang="hu-HU" sz="2000" b="0" dirty="0" err="1"/>
              <a:t>Concept</a:t>
            </a:r>
            <a:r>
              <a:rPr lang="hu-HU" sz="2000" b="0" dirty="0"/>
              <a:t> 2017-2050)</a:t>
            </a:r>
            <a:endParaRPr lang="hu-HU" dirty="0"/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CA5C384D-6A2A-4B9A-BEED-C43A5DE7E866}"/>
              </a:ext>
            </a:extLst>
          </p:cNvPr>
          <p:cNvGrpSpPr/>
          <p:nvPr/>
        </p:nvGrpSpPr>
        <p:grpSpPr>
          <a:xfrm>
            <a:off x="284230" y="1410911"/>
            <a:ext cx="8656393" cy="4948705"/>
            <a:chOff x="284230" y="1410911"/>
            <a:chExt cx="8656393" cy="4948705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F438354C-E919-4110-BF2C-67D28F2D3D2B}"/>
                </a:ext>
              </a:extLst>
            </p:cNvPr>
            <p:cNvSpPr/>
            <p:nvPr/>
          </p:nvSpPr>
          <p:spPr>
            <a:xfrm>
              <a:off x="1023256" y="1410911"/>
              <a:ext cx="7500257" cy="8348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By collecting, processing, automating and robotizing technological processes, it contributes to increasing the profitability of the food economy, including the agricultural production, in addition to the efficient use of available environmental resources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églalap 5">
              <a:extLst>
                <a:ext uri="{FF2B5EF4-FFF2-40B4-BE49-F238E27FC236}">
                  <a16:creationId xmlns:a16="http://schemas.microsoft.com/office/drawing/2014/main" id="{E6466FA3-CE45-41B8-9385-4C1AB9D5D526}"/>
                </a:ext>
              </a:extLst>
            </p:cNvPr>
            <p:cNvSpPr/>
            <p:nvPr/>
          </p:nvSpPr>
          <p:spPr>
            <a:xfrm>
              <a:off x="723428" y="2322856"/>
              <a:ext cx="2700000" cy="10270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0" rIns="27000" bIns="27000" rtlCol="0" anchor="t" anchorCtr="0"/>
            <a:lstStyle/>
            <a:p>
              <a:pPr algn="ctr"/>
              <a:r>
                <a:rPr lang="hu-HU" sz="1200" b="1" dirty="0" err="1">
                  <a:solidFill>
                    <a:schemeClr val="bg1"/>
                  </a:solidFill>
                </a:rPr>
                <a:t>Agricultural</a:t>
              </a:r>
              <a:r>
                <a:rPr lang="hu-HU" sz="1200" b="1" dirty="0">
                  <a:solidFill>
                    <a:schemeClr val="bg1"/>
                  </a:solidFill>
                </a:rPr>
                <a:t> </a:t>
              </a:r>
              <a:r>
                <a:rPr lang="hu-HU" sz="1200" b="1" dirty="0" err="1">
                  <a:solidFill>
                    <a:schemeClr val="bg1"/>
                  </a:solidFill>
                </a:rPr>
                <a:t>production</a:t>
              </a:r>
              <a:endParaRPr lang="hu-HU" sz="1200" b="1" dirty="0">
                <a:solidFill>
                  <a:schemeClr val="bg1"/>
                </a:solidFill>
              </a:endParaRPr>
            </a:p>
            <a:p>
              <a:pPr algn="ctr"/>
              <a:endParaRPr lang="hu-H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Wider use of precision farming (S1)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églalap 6">
              <a:extLst>
                <a:ext uri="{FF2B5EF4-FFF2-40B4-BE49-F238E27FC236}">
                  <a16:creationId xmlns:a16="http://schemas.microsoft.com/office/drawing/2014/main" id="{65EB9CC2-6F41-4788-B485-205F8AB64E16}"/>
                </a:ext>
              </a:extLst>
            </p:cNvPr>
            <p:cNvSpPr/>
            <p:nvPr/>
          </p:nvSpPr>
          <p:spPr>
            <a:xfrm>
              <a:off x="3476583" y="2322856"/>
              <a:ext cx="2700000" cy="10270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0" rIns="27000" bIns="27000" rtlCol="0" anchor="t" anchorCtr="0"/>
            <a:lstStyle/>
            <a:p>
              <a:pPr algn="ctr"/>
              <a:r>
                <a:rPr lang="hu-HU" sz="1200" b="1" dirty="0">
                  <a:solidFill>
                    <a:schemeClr val="bg1"/>
                  </a:solidFill>
                </a:rPr>
                <a:t>Farm</a:t>
              </a:r>
            </a:p>
            <a:p>
              <a:pPr algn="ctr"/>
              <a:endParaRPr lang="hu-H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Use of management control applications in farm management, preparation of decisions (S2)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églalap 7">
              <a:extLst>
                <a:ext uri="{FF2B5EF4-FFF2-40B4-BE49-F238E27FC236}">
                  <a16:creationId xmlns:a16="http://schemas.microsoft.com/office/drawing/2014/main" id="{50CB8A73-850F-4803-9BF1-1F403F4E6610}"/>
                </a:ext>
              </a:extLst>
            </p:cNvPr>
            <p:cNvSpPr/>
            <p:nvPr/>
          </p:nvSpPr>
          <p:spPr>
            <a:xfrm>
              <a:off x="6240623" y="2322856"/>
              <a:ext cx="2700000" cy="10270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0" rIns="27000" bIns="27000" rtlCol="0" anchor="t" anchorCtr="0"/>
            <a:lstStyle/>
            <a:p>
              <a:pPr algn="ctr"/>
              <a:r>
                <a:rPr lang="hu-HU" sz="1200" b="1" dirty="0" err="1">
                  <a:solidFill>
                    <a:schemeClr val="bg1"/>
                  </a:solidFill>
                </a:rPr>
                <a:t>Product</a:t>
              </a:r>
              <a:r>
                <a:rPr lang="hu-HU" sz="1200" b="1" dirty="0">
                  <a:solidFill>
                    <a:schemeClr val="bg1"/>
                  </a:solidFill>
                </a:rPr>
                <a:t> </a:t>
              </a:r>
              <a:r>
                <a:rPr lang="hu-HU" sz="1200" b="1" dirty="0" err="1">
                  <a:solidFill>
                    <a:schemeClr val="bg1"/>
                  </a:solidFill>
                </a:rPr>
                <a:t>chain</a:t>
              </a:r>
              <a:endParaRPr lang="hu-HU" sz="1200" b="1" dirty="0">
                <a:solidFill>
                  <a:schemeClr val="bg1"/>
                </a:solidFill>
              </a:endParaRPr>
            </a:p>
            <a:p>
              <a:pPr algn="ctr"/>
              <a:endParaRPr lang="hu-HU" sz="1200" b="1" dirty="0">
                <a:solidFill>
                  <a:schemeClr val="bg1"/>
                </a:solidFill>
              </a:endParaRPr>
            </a:p>
            <a:p>
              <a:pPr algn="ctr"/>
              <a:endParaRPr lang="hu-H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Product tracking systems and online business development (S3)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C6DAFB52-661E-40E7-951F-B6448A22917D}"/>
                </a:ext>
              </a:extLst>
            </p:cNvPr>
            <p:cNvSpPr txBox="1"/>
            <p:nvPr/>
          </p:nvSpPr>
          <p:spPr>
            <a:xfrm rot="16200000">
              <a:off x="183431" y="1644064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b="1" dirty="0" err="1"/>
                <a:t>Goals</a:t>
              </a:r>
              <a:endParaRPr lang="hu-HU" sz="1200" b="1" dirty="0"/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B340BD08-1AEA-4F96-B14E-3B3AA9E30FC9}"/>
                </a:ext>
              </a:extLst>
            </p:cNvPr>
            <p:cNvSpPr txBox="1"/>
            <p:nvPr/>
          </p:nvSpPr>
          <p:spPr>
            <a:xfrm rot="16200000">
              <a:off x="-118719" y="2694252"/>
              <a:ext cx="1104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b="1" dirty="0" err="1"/>
                <a:t>Strategic</a:t>
              </a:r>
              <a:r>
                <a:rPr lang="hu-HU" sz="1200" b="1" dirty="0"/>
                <a:t> </a:t>
              </a:r>
              <a:r>
                <a:rPr lang="hu-HU" sz="1200" b="1" dirty="0" err="1"/>
                <a:t>goals</a:t>
              </a:r>
              <a:endParaRPr lang="hu-HU" sz="1200" b="1" dirty="0"/>
            </a:p>
          </p:txBody>
        </p:sp>
        <p:sp>
          <p:nvSpPr>
            <p:cNvPr id="11" name="Téglalap 10">
              <a:extLst>
                <a:ext uri="{FF2B5EF4-FFF2-40B4-BE49-F238E27FC236}">
                  <a16:creationId xmlns:a16="http://schemas.microsoft.com/office/drawing/2014/main" id="{2286E029-0849-4180-ACAF-BA83527B8756}"/>
                </a:ext>
              </a:extLst>
            </p:cNvPr>
            <p:cNvSpPr/>
            <p:nvPr/>
          </p:nvSpPr>
          <p:spPr>
            <a:xfrm>
              <a:off x="2029693" y="3386926"/>
              <a:ext cx="691093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Development of digital competences of food business operators (H1.1)</a:t>
              </a:r>
              <a:endParaRPr lang="hu-HU" sz="1200" b="1" dirty="0">
                <a:solidFill>
                  <a:schemeClr val="bg1"/>
                </a:solidFill>
              </a:endParaRPr>
            </a:p>
            <a:p>
              <a:r>
                <a:rPr lang="en-US" sz="1200" b="1" dirty="0">
                  <a:solidFill>
                    <a:schemeClr val="bg1"/>
                  </a:solidFill>
                </a:rPr>
                <a:t>Provision of digital agricultural advice to </a:t>
              </a:r>
              <a:r>
                <a:rPr lang="hu-HU" sz="1200" b="1" dirty="0" err="1">
                  <a:solidFill>
                    <a:schemeClr val="bg1"/>
                  </a:solidFill>
                </a:rPr>
                <a:t>farmers</a:t>
              </a:r>
              <a:r>
                <a:rPr lang="en-US" sz="1200" b="1" dirty="0">
                  <a:solidFill>
                    <a:schemeClr val="bg1"/>
                  </a:solidFill>
                </a:rPr>
                <a:t> (H1.2)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>
              <a:extLst>
                <a:ext uri="{FF2B5EF4-FFF2-40B4-BE49-F238E27FC236}">
                  <a16:creationId xmlns:a16="http://schemas.microsoft.com/office/drawing/2014/main" id="{98D1EE35-FF4D-48C0-8F95-B40D51C4BEA2}"/>
                </a:ext>
              </a:extLst>
            </p:cNvPr>
            <p:cNvSpPr/>
            <p:nvPr/>
          </p:nvSpPr>
          <p:spPr>
            <a:xfrm>
              <a:off x="2029693" y="4125185"/>
              <a:ext cx="691093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Development of a Digital Agri-Innovation Environment (H2.1)</a:t>
              </a:r>
              <a:endParaRPr lang="hu-HU" sz="1200" b="1" dirty="0">
                <a:solidFill>
                  <a:schemeClr val="bg1"/>
                </a:solidFill>
              </a:endParaRPr>
            </a:p>
            <a:p>
              <a:r>
                <a:rPr lang="en-US" sz="1200" b="1" dirty="0">
                  <a:solidFill>
                    <a:schemeClr val="bg1"/>
                  </a:solidFill>
                </a:rPr>
                <a:t>Development of a digital agrarian startup ecosystem (H2.2)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>
              <a:extLst>
                <a:ext uri="{FF2B5EF4-FFF2-40B4-BE49-F238E27FC236}">
                  <a16:creationId xmlns:a16="http://schemas.microsoft.com/office/drawing/2014/main" id="{061473DD-A950-4E2D-8B86-493A1CC36F48}"/>
                </a:ext>
              </a:extLst>
            </p:cNvPr>
            <p:cNvSpPr/>
            <p:nvPr/>
          </p:nvSpPr>
          <p:spPr>
            <a:xfrm>
              <a:off x="2029693" y="4876330"/>
              <a:ext cx="691093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Reducing the cost of access to public and digital services (H3.1)</a:t>
              </a:r>
            </a:p>
            <a:p>
              <a:r>
                <a:rPr lang="en-US" sz="1200" b="1" dirty="0">
                  <a:solidFill>
                    <a:schemeClr val="bg1"/>
                  </a:solidFill>
                </a:rPr>
                <a:t>Legal deregulation for exploiting the potential of digital technology (H3.2)</a:t>
              </a:r>
            </a:p>
            <a:p>
              <a:r>
                <a:rPr lang="en-US" sz="1200" b="1" dirty="0">
                  <a:solidFill>
                    <a:schemeClr val="bg1"/>
                  </a:solidFill>
                </a:rPr>
                <a:t>Development of </a:t>
              </a:r>
              <a:r>
                <a:rPr lang="hu-HU" sz="1200" b="1" dirty="0">
                  <a:solidFill>
                    <a:schemeClr val="bg1"/>
                  </a:solidFill>
                </a:rPr>
                <a:t>s</a:t>
              </a:r>
              <a:r>
                <a:rPr lang="en-US" sz="1200" b="1" dirty="0" err="1">
                  <a:solidFill>
                    <a:schemeClr val="bg1"/>
                  </a:solidFill>
                </a:rPr>
                <a:t>ector</a:t>
              </a:r>
              <a:r>
                <a:rPr lang="en-US" sz="1200" b="1" dirty="0">
                  <a:solidFill>
                    <a:schemeClr val="bg1"/>
                  </a:solidFill>
                </a:rPr>
                <a:t> </a:t>
              </a:r>
              <a:r>
                <a:rPr lang="hu-HU" sz="1200" b="1" dirty="0">
                  <a:solidFill>
                    <a:schemeClr val="bg1"/>
                  </a:solidFill>
                </a:rPr>
                <a:t>d</a:t>
              </a:r>
              <a:r>
                <a:rPr lang="en-US" sz="1200" b="1" dirty="0" err="1">
                  <a:solidFill>
                    <a:schemeClr val="bg1"/>
                  </a:solidFill>
                </a:rPr>
                <a:t>ata</a:t>
              </a:r>
              <a:r>
                <a:rPr lang="en-US" sz="1200" b="1" dirty="0">
                  <a:solidFill>
                    <a:schemeClr val="bg1"/>
                  </a:solidFill>
                </a:rPr>
                <a:t> </a:t>
              </a:r>
              <a:r>
                <a:rPr lang="hu-HU" sz="1200" b="1" dirty="0">
                  <a:solidFill>
                    <a:schemeClr val="bg1"/>
                  </a:solidFill>
                </a:rPr>
                <a:t>c</a:t>
              </a:r>
              <a:r>
                <a:rPr lang="en-US" sz="1200" b="1" dirty="0" err="1">
                  <a:solidFill>
                    <a:schemeClr val="bg1"/>
                  </a:solidFill>
                </a:rPr>
                <a:t>ollection</a:t>
              </a:r>
              <a:r>
                <a:rPr lang="en-US" sz="1200" b="1" dirty="0">
                  <a:solidFill>
                    <a:schemeClr val="bg1"/>
                  </a:solidFill>
                </a:rPr>
                <a:t> and </a:t>
              </a:r>
              <a:r>
                <a:rPr lang="hu-HU" sz="1200" b="1" dirty="0">
                  <a:solidFill>
                    <a:schemeClr val="bg1"/>
                  </a:solidFill>
                </a:rPr>
                <a:t>p</a:t>
              </a:r>
              <a:r>
                <a:rPr lang="en-US" sz="1200" b="1" dirty="0" err="1">
                  <a:solidFill>
                    <a:schemeClr val="bg1"/>
                  </a:solidFill>
                </a:rPr>
                <a:t>rocessing</a:t>
              </a:r>
              <a:r>
                <a:rPr lang="en-US" sz="1200" b="1" dirty="0">
                  <a:solidFill>
                    <a:schemeClr val="bg1"/>
                  </a:solidFill>
                </a:rPr>
                <a:t> (H3.3)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>
              <a:extLst>
                <a:ext uri="{FF2B5EF4-FFF2-40B4-BE49-F238E27FC236}">
                  <a16:creationId xmlns:a16="http://schemas.microsoft.com/office/drawing/2014/main" id="{AD4020D3-8825-42B6-826A-754B2EAD53F3}"/>
                </a:ext>
              </a:extLst>
            </p:cNvPr>
            <p:cNvSpPr/>
            <p:nvPr/>
          </p:nvSpPr>
          <p:spPr>
            <a:xfrm>
              <a:off x="2029693" y="5639616"/>
              <a:ext cx="691093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Promotion of </a:t>
              </a:r>
              <a:r>
                <a:rPr lang="hu-HU" sz="1200" b="1" dirty="0">
                  <a:solidFill>
                    <a:schemeClr val="bg1"/>
                  </a:solidFill>
                </a:rPr>
                <a:t>p</a:t>
              </a:r>
              <a:r>
                <a:rPr lang="en-US" sz="1200" b="1" dirty="0" err="1">
                  <a:solidFill>
                    <a:schemeClr val="bg1"/>
                  </a:solidFill>
                </a:rPr>
                <a:t>recision</a:t>
              </a:r>
              <a:r>
                <a:rPr lang="en-US" sz="1200" b="1" dirty="0">
                  <a:solidFill>
                    <a:schemeClr val="bg1"/>
                  </a:solidFill>
                </a:rPr>
                <a:t> </a:t>
              </a:r>
              <a:r>
                <a:rPr lang="hu-HU" sz="1200" b="1" dirty="0">
                  <a:solidFill>
                    <a:schemeClr val="bg1"/>
                  </a:solidFill>
                </a:rPr>
                <a:t>m</a:t>
              </a:r>
              <a:r>
                <a:rPr lang="en-US" sz="1200" b="1" dirty="0" err="1">
                  <a:solidFill>
                    <a:schemeClr val="bg1"/>
                  </a:solidFill>
                </a:rPr>
                <a:t>anagement</a:t>
              </a:r>
              <a:r>
                <a:rPr lang="en-US" sz="1200" b="1" dirty="0">
                  <a:solidFill>
                    <a:schemeClr val="bg1"/>
                  </a:solidFill>
                </a:rPr>
                <a:t> (H4.1)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30D982E9-8A95-4C6D-A39A-7D1632746D11}"/>
                </a:ext>
              </a:extLst>
            </p:cNvPr>
            <p:cNvSpPr txBox="1"/>
            <p:nvPr/>
          </p:nvSpPr>
          <p:spPr>
            <a:xfrm rot="16200000">
              <a:off x="-183879" y="4748008"/>
              <a:ext cx="12132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b="1" dirty="0" err="1"/>
                <a:t>Horizontal</a:t>
              </a:r>
              <a:r>
                <a:rPr lang="hu-HU" sz="1200" b="1" dirty="0"/>
                <a:t> </a:t>
              </a:r>
              <a:r>
                <a:rPr lang="hu-HU" sz="1200" b="1" dirty="0" err="1"/>
                <a:t>goals</a:t>
              </a:r>
              <a:endParaRPr lang="hu-HU" sz="1200" b="1" dirty="0"/>
            </a:p>
          </p:txBody>
        </p:sp>
        <p:sp>
          <p:nvSpPr>
            <p:cNvPr id="16" name="Téglalap 15">
              <a:extLst>
                <a:ext uri="{FF2B5EF4-FFF2-40B4-BE49-F238E27FC236}">
                  <a16:creationId xmlns:a16="http://schemas.microsoft.com/office/drawing/2014/main" id="{784B2A26-E35D-43D5-B4BA-E98FA949C474}"/>
                </a:ext>
              </a:extLst>
            </p:cNvPr>
            <p:cNvSpPr/>
            <p:nvPr/>
          </p:nvSpPr>
          <p:spPr>
            <a:xfrm>
              <a:off x="722873" y="3386926"/>
              <a:ext cx="127432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pPr algn="ctr"/>
              <a:r>
                <a:rPr lang="hu-HU" sz="1200" b="1" dirty="0">
                  <a:solidFill>
                    <a:schemeClr val="bg1"/>
                  </a:solidFill>
                </a:rPr>
                <a:t>Human </a:t>
              </a:r>
              <a:r>
                <a:rPr lang="hu-HU" sz="1200" b="1" dirty="0" err="1">
                  <a:solidFill>
                    <a:schemeClr val="bg1"/>
                  </a:solidFill>
                </a:rPr>
                <a:t>resources</a:t>
              </a:r>
              <a:r>
                <a:rPr lang="hu-HU" sz="12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7" name="Téglalap 16">
              <a:extLst>
                <a:ext uri="{FF2B5EF4-FFF2-40B4-BE49-F238E27FC236}">
                  <a16:creationId xmlns:a16="http://schemas.microsoft.com/office/drawing/2014/main" id="{78598D24-46DF-4652-AF1D-AF91F572210F}"/>
                </a:ext>
              </a:extLst>
            </p:cNvPr>
            <p:cNvSpPr/>
            <p:nvPr/>
          </p:nvSpPr>
          <p:spPr>
            <a:xfrm>
              <a:off x="722873" y="4136070"/>
              <a:ext cx="127432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pPr algn="ctr"/>
              <a:r>
                <a:rPr lang="hu-HU" sz="1200" b="1" dirty="0">
                  <a:solidFill>
                    <a:schemeClr val="bg1"/>
                  </a:solidFill>
                </a:rPr>
                <a:t>Research-</a:t>
              </a:r>
              <a:r>
                <a:rPr lang="hu-HU" sz="1200" b="1" dirty="0" err="1">
                  <a:solidFill>
                    <a:schemeClr val="bg1"/>
                  </a:solidFill>
                </a:rPr>
                <a:t>development</a:t>
              </a:r>
              <a:r>
                <a:rPr lang="hu-HU" sz="1200" b="1" dirty="0">
                  <a:solidFill>
                    <a:schemeClr val="bg1"/>
                  </a:solidFill>
                </a:rPr>
                <a:t>-</a:t>
              </a:r>
              <a:r>
                <a:rPr lang="hu-HU" sz="1200" b="1" dirty="0" err="1">
                  <a:solidFill>
                    <a:schemeClr val="bg1"/>
                  </a:solidFill>
                </a:rPr>
                <a:t>innovation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>
              <a:extLst>
                <a:ext uri="{FF2B5EF4-FFF2-40B4-BE49-F238E27FC236}">
                  <a16:creationId xmlns:a16="http://schemas.microsoft.com/office/drawing/2014/main" id="{213E993F-017F-4B98-BB81-A3B0EDAEBA50}"/>
                </a:ext>
              </a:extLst>
            </p:cNvPr>
            <p:cNvSpPr/>
            <p:nvPr/>
          </p:nvSpPr>
          <p:spPr>
            <a:xfrm>
              <a:off x="722873" y="4883983"/>
              <a:ext cx="127432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pPr algn="ctr"/>
              <a:r>
                <a:rPr lang="hu-HU" sz="1200" b="1" dirty="0" err="1">
                  <a:solidFill>
                    <a:schemeClr val="bg1"/>
                  </a:solidFill>
                </a:rPr>
                <a:t>Administrative</a:t>
              </a:r>
              <a:r>
                <a:rPr lang="hu-HU" sz="1200" b="1" dirty="0">
                  <a:solidFill>
                    <a:schemeClr val="bg1"/>
                  </a:solidFill>
                </a:rPr>
                <a:t> and </a:t>
              </a:r>
              <a:r>
                <a:rPr lang="hu-HU" sz="1200" b="1" dirty="0" err="1">
                  <a:solidFill>
                    <a:schemeClr val="bg1"/>
                  </a:solidFill>
                </a:rPr>
                <a:t>public</a:t>
              </a:r>
              <a:r>
                <a:rPr lang="hu-HU" sz="1200" b="1" dirty="0">
                  <a:solidFill>
                    <a:schemeClr val="bg1"/>
                  </a:solidFill>
                </a:rPr>
                <a:t> </a:t>
              </a:r>
              <a:r>
                <a:rPr lang="hu-HU" sz="1200" b="1" dirty="0" err="1">
                  <a:solidFill>
                    <a:schemeClr val="bg1"/>
                  </a:solidFill>
                </a:rPr>
                <a:t>services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>
              <a:extLst>
                <a:ext uri="{FF2B5EF4-FFF2-40B4-BE49-F238E27FC236}">
                  <a16:creationId xmlns:a16="http://schemas.microsoft.com/office/drawing/2014/main" id="{D550F3A5-FC26-425C-B794-3383F6FF4DDB}"/>
                </a:ext>
              </a:extLst>
            </p:cNvPr>
            <p:cNvSpPr/>
            <p:nvPr/>
          </p:nvSpPr>
          <p:spPr>
            <a:xfrm>
              <a:off x="722873" y="5639616"/>
              <a:ext cx="1274320" cy="72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 anchorCtr="0"/>
            <a:lstStyle/>
            <a:p>
              <a:pPr algn="ctr"/>
              <a:r>
                <a:rPr lang="hu-HU" sz="1200" b="1" dirty="0" err="1">
                  <a:solidFill>
                    <a:schemeClr val="bg1"/>
                  </a:solidFill>
                </a:rPr>
                <a:t>Development</a:t>
              </a:r>
              <a:r>
                <a:rPr lang="hu-HU" sz="1200" b="1" dirty="0">
                  <a:solidFill>
                    <a:schemeClr val="bg1"/>
                  </a:solidFill>
                </a:rPr>
                <a:t> policy, </a:t>
              </a:r>
              <a:r>
                <a:rPr lang="hu-HU" sz="1200" b="1" dirty="0" err="1">
                  <a:solidFill>
                    <a:schemeClr val="bg1"/>
                  </a:solidFill>
                </a:rPr>
                <a:t>grants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269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7D6F14-3FC0-4064-9620-171F673B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" y="-636"/>
            <a:ext cx="9123833" cy="1325563"/>
          </a:xfrm>
        </p:spPr>
        <p:txBody>
          <a:bodyPr/>
          <a:lstStyle/>
          <a:p>
            <a:r>
              <a:rPr lang="hu-HU" dirty="0" err="1"/>
              <a:t>Intervention</a:t>
            </a:r>
            <a:r>
              <a:rPr lang="hu-HU" dirty="0"/>
              <a:t> </a:t>
            </a:r>
            <a:r>
              <a:rPr lang="hu-HU" dirty="0" err="1"/>
              <a:t>logic</a:t>
            </a:r>
            <a:endParaRPr lang="hu-HU" dirty="0"/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5E379B77-F276-455C-AE4F-F5231A040965}"/>
              </a:ext>
            </a:extLst>
          </p:cNvPr>
          <p:cNvGrpSpPr/>
          <p:nvPr/>
        </p:nvGrpSpPr>
        <p:grpSpPr>
          <a:xfrm>
            <a:off x="286667" y="1192415"/>
            <a:ext cx="8567135" cy="5012382"/>
            <a:chOff x="286667" y="1192415"/>
            <a:chExt cx="8567135" cy="5012382"/>
          </a:xfrm>
        </p:grpSpPr>
        <p:sp>
          <p:nvSpPr>
            <p:cNvPr id="17" name="Téglalap 16">
              <a:extLst>
                <a:ext uri="{FF2B5EF4-FFF2-40B4-BE49-F238E27FC236}">
                  <a16:creationId xmlns:a16="http://schemas.microsoft.com/office/drawing/2014/main" id="{B088A01B-0DBE-477B-8626-06BA4278F464}"/>
                </a:ext>
              </a:extLst>
            </p:cNvPr>
            <p:cNvSpPr/>
            <p:nvPr/>
          </p:nvSpPr>
          <p:spPr>
            <a:xfrm>
              <a:off x="1741617" y="1772846"/>
              <a:ext cx="2340000" cy="4428000"/>
            </a:xfrm>
            <a:prstGeom prst="rect">
              <a:avLst/>
            </a:prstGeom>
            <a:solidFill>
              <a:srgbClr val="2E75B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>
              <a:extLst>
                <a:ext uri="{FF2B5EF4-FFF2-40B4-BE49-F238E27FC236}">
                  <a16:creationId xmlns:a16="http://schemas.microsoft.com/office/drawing/2014/main" id="{168E7E27-A811-4D9B-9D67-B968DD700B63}"/>
                </a:ext>
              </a:extLst>
            </p:cNvPr>
            <p:cNvSpPr/>
            <p:nvPr/>
          </p:nvSpPr>
          <p:spPr>
            <a:xfrm>
              <a:off x="4127720" y="1772846"/>
              <a:ext cx="2340000" cy="4428000"/>
            </a:xfrm>
            <a:prstGeom prst="rect">
              <a:avLst/>
            </a:prstGeom>
            <a:solidFill>
              <a:srgbClr val="2E75B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>
              <a:extLst>
                <a:ext uri="{FF2B5EF4-FFF2-40B4-BE49-F238E27FC236}">
                  <a16:creationId xmlns:a16="http://schemas.microsoft.com/office/drawing/2014/main" id="{8635336A-4D29-430B-8A7C-A6ABD4EBB8C6}"/>
                </a:ext>
              </a:extLst>
            </p:cNvPr>
            <p:cNvSpPr/>
            <p:nvPr/>
          </p:nvSpPr>
          <p:spPr>
            <a:xfrm>
              <a:off x="6513802" y="1772846"/>
              <a:ext cx="2340000" cy="4428000"/>
            </a:xfrm>
            <a:prstGeom prst="rect">
              <a:avLst/>
            </a:prstGeom>
            <a:solidFill>
              <a:srgbClr val="2E75B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6DA7162A-65B8-42C4-AA2A-B64B6584C5F3}"/>
                </a:ext>
              </a:extLst>
            </p:cNvPr>
            <p:cNvSpPr/>
            <p:nvPr/>
          </p:nvSpPr>
          <p:spPr>
            <a:xfrm>
              <a:off x="1741617" y="1192415"/>
              <a:ext cx="2340000" cy="540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Agricultural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  <a:r>
                <a:rPr lang="hu-HU" sz="1050" b="1" dirty="0" err="1">
                  <a:solidFill>
                    <a:schemeClr val="bg1"/>
                  </a:solidFill>
                </a:rPr>
                <a:t>production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églalap 5">
              <a:extLst>
                <a:ext uri="{FF2B5EF4-FFF2-40B4-BE49-F238E27FC236}">
                  <a16:creationId xmlns:a16="http://schemas.microsoft.com/office/drawing/2014/main" id="{37B3476C-7832-47B1-8FFF-6946F159FDE7}"/>
                </a:ext>
              </a:extLst>
            </p:cNvPr>
            <p:cNvSpPr/>
            <p:nvPr/>
          </p:nvSpPr>
          <p:spPr>
            <a:xfrm>
              <a:off x="4127720" y="1192415"/>
              <a:ext cx="2340000" cy="540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>
                  <a:solidFill>
                    <a:schemeClr val="bg1"/>
                  </a:solidFill>
                </a:rPr>
                <a:t>Farm</a:t>
              </a:r>
            </a:p>
          </p:txBody>
        </p:sp>
        <p:sp>
          <p:nvSpPr>
            <p:cNvPr id="7" name="Téglalap 6">
              <a:extLst>
                <a:ext uri="{FF2B5EF4-FFF2-40B4-BE49-F238E27FC236}">
                  <a16:creationId xmlns:a16="http://schemas.microsoft.com/office/drawing/2014/main" id="{A19BA163-CF2D-4406-B21E-28521BF3E9FA}"/>
                </a:ext>
              </a:extLst>
            </p:cNvPr>
            <p:cNvSpPr/>
            <p:nvPr/>
          </p:nvSpPr>
          <p:spPr>
            <a:xfrm>
              <a:off x="6513802" y="1192415"/>
              <a:ext cx="2340000" cy="540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Product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  <a:r>
                <a:rPr lang="hu-HU" sz="1050" b="1" dirty="0" err="1">
                  <a:solidFill>
                    <a:schemeClr val="bg1"/>
                  </a:solidFill>
                </a:rPr>
                <a:t>chain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églalap 7">
              <a:extLst>
                <a:ext uri="{FF2B5EF4-FFF2-40B4-BE49-F238E27FC236}">
                  <a16:creationId xmlns:a16="http://schemas.microsoft.com/office/drawing/2014/main" id="{CE701AC4-01CC-48EB-8501-60B82778C6F7}"/>
                </a:ext>
              </a:extLst>
            </p:cNvPr>
            <p:cNvSpPr/>
            <p:nvPr/>
          </p:nvSpPr>
          <p:spPr>
            <a:xfrm>
              <a:off x="293818" y="1783735"/>
              <a:ext cx="1404000" cy="54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>
                  <a:solidFill>
                    <a:schemeClr val="bg1"/>
                  </a:solidFill>
                </a:rPr>
                <a:t>Human </a:t>
              </a:r>
              <a:r>
                <a:rPr lang="hu-HU" sz="1050" b="1" dirty="0" err="1">
                  <a:solidFill>
                    <a:schemeClr val="bg1"/>
                  </a:solidFill>
                </a:rPr>
                <a:t>resources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35D51D51-D801-41AB-A183-DA3EDC046A1A}"/>
                </a:ext>
              </a:extLst>
            </p:cNvPr>
            <p:cNvSpPr/>
            <p:nvPr/>
          </p:nvSpPr>
          <p:spPr>
            <a:xfrm>
              <a:off x="293818" y="2351133"/>
              <a:ext cx="1404000" cy="54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>
                  <a:solidFill>
                    <a:schemeClr val="bg1"/>
                  </a:solidFill>
                </a:rPr>
                <a:t>Research-</a:t>
              </a:r>
              <a:r>
                <a:rPr lang="hu-HU" sz="1050" b="1" dirty="0" err="1">
                  <a:solidFill>
                    <a:schemeClr val="bg1"/>
                  </a:solidFill>
                </a:rPr>
                <a:t>development</a:t>
              </a:r>
              <a:r>
                <a:rPr lang="hu-HU" sz="1050" b="1" dirty="0">
                  <a:solidFill>
                    <a:schemeClr val="bg1"/>
                  </a:solidFill>
                </a:rPr>
                <a:t>-</a:t>
              </a:r>
              <a:r>
                <a:rPr lang="hu-HU" sz="1050" b="1" dirty="0" err="1">
                  <a:solidFill>
                    <a:schemeClr val="bg1"/>
                  </a:solidFill>
                </a:rPr>
                <a:t>innovation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>
              <a:extLst>
                <a:ext uri="{FF2B5EF4-FFF2-40B4-BE49-F238E27FC236}">
                  <a16:creationId xmlns:a16="http://schemas.microsoft.com/office/drawing/2014/main" id="{39314171-5AEB-48A0-99AE-D18BF532E446}"/>
                </a:ext>
              </a:extLst>
            </p:cNvPr>
            <p:cNvSpPr/>
            <p:nvPr/>
          </p:nvSpPr>
          <p:spPr>
            <a:xfrm>
              <a:off x="286667" y="2929413"/>
              <a:ext cx="1404000" cy="291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Administrative</a:t>
              </a:r>
              <a:r>
                <a:rPr lang="hu-HU" sz="1050" b="1" dirty="0">
                  <a:solidFill>
                    <a:schemeClr val="bg1"/>
                  </a:solidFill>
                </a:rPr>
                <a:t> and </a:t>
              </a:r>
              <a:r>
                <a:rPr lang="hu-HU" sz="1050" b="1" dirty="0" err="1">
                  <a:solidFill>
                    <a:schemeClr val="bg1"/>
                  </a:solidFill>
                </a:rPr>
                <a:t>public</a:t>
              </a:r>
              <a:r>
                <a:rPr lang="hu-HU" sz="1050" b="1" dirty="0">
                  <a:solidFill>
                    <a:schemeClr val="bg1"/>
                  </a:solidFill>
                </a:rPr>
                <a:t> </a:t>
              </a:r>
              <a:r>
                <a:rPr lang="hu-HU" sz="1050" b="1" dirty="0" err="1">
                  <a:solidFill>
                    <a:schemeClr val="bg1"/>
                  </a:solidFill>
                </a:rPr>
                <a:t>services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>
              <a:extLst>
                <a:ext uri="{FF2B5EF4-FFF2-40B4-BE49-F238E27FC236}">
                  <a16:creationId xmlns:a16="http://schemas.microsoft.com/office/drawing/2014/main" id="{70562FF2-819F-45B0-ABEE-95528059867B}"/>
                </a:ext>
              </a:extLst>
            </p:cNvPr>
            <p:cNvSpPr/>
            <p:nvPr/>
          </p:nvSpPr>
          <p:spPr>
            <a:xfrm>
              <a:off x="286667" y="5880797"/>
              <a:ext cx="1404000" cy="324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hu-HU" sz="1050" b="1" dirty="0" err="1">
                  <a:solidFill>
                    <a:schemeClr val="bg1"/>
                  </a:solidFill>
                </a:rPr>
                <a:t>Development</a:t>
              </a:r>
              <a:r>
                <a:rPr lang="hu-HU" sz="1050" b="1" dirty="0">
                  <a:solidFill>
                    <a:schemeClr val="bg1"/>
                  </a:solidFill>
                </a:rPr>
                <a:t> policy, </a:t>
              </a:r>
              <a:r>
                <a:rPr lang="hu-HU" sz="1050" b="1" dirty="0" err="1">
                  <a:solidFill>
                    <a:schemeClr val="bg1"/>
                  </a:solidFill>
                </a:rPr>
                <a:t>grants</a:t>
              </a:r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>
              <a:extLst>
                <a:ext uri="{FF2B5EF4-FFF2-40B4-BE49-F238E27FC236}">
                  <a16:creationId xmlns:a16="http://schemas.microsoft.com/office/drawing/2014/main" id="{D302E389-CD7A-4DC7-8611-3883CFA34507}"/>
                </a:ext>
              </a:extLst>
            </p:cNvPr>
            <p:cNvSpPr/>
            <p:nvPr/>
          </p:nvSpPr>
          <p:spPr>
            <a:xfrm>
              <a:off x="1741617" y="1783732"/>
              <a:ext cx="7112185" cy="5400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>
              <a:extLst>
                <a:ext uri="{FF2B5EF4-FFF2-40B4-BE49-F238E27FC236}">
                  <a16:creationId xmlns:a16="http://schemas.microsoft.com/office/drawing/2014/main" id="{5099CD5A-2932-415C-89A3-8E3117251CBB}"/>
                </a:ext>
              </a:extLst>
            </p:cNvPr>
            <p:cNvSpPr/>
            <p:nvPr/>
          </p:nvSpPr>
          <p:spPr>
            <a:xfrm>
              <a:off x="1741617" y="2351130"/>
              <a:ext cx="7112185" cy="5400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>
              <a:extLst>
                <a:ext uri="{FF2B5EF4-FFF2-40B4-BE49-F238E27FC236}">
                  <a16:creationId xmlns:a16="http://schemas.microsoft.com/office/drawing/2014/main" id="{F345D98D-2335-4F83-94A4-8FC7F388C0D7}"/>
                </a:ext>
              </a:extLst>
            </p:cNvPr>
            <p:cNvSpPr/>
            <p:nvPr/>
          </p:nvSpPr>
          <p:spPr>
            <a:xfrm>
              <a:off x="1734466" y="2929410"/>
              <a:ext cx="7112185" cy="29160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églalap 15">
              <a:extLst>
                <a:ext uri="{FF2B5EF4-FFF2-40B4-BE49-F238E27FC236}">
                  <a16:creationId xmlns:a16="http://schemas.microsoft.com/office/drawing/2014/main" id="{8633CA98-8F51-4E4F-B19F-0CFA419E0DC1}"/>
                </a:ext>
              </a:extLst>
            </p:cNvPr>
            <p:cNvSpPr/>
            <p:nvPr/>
          </p:nvSpPr>
          <p:spPr>
            <a:xfrm>
              <a:off x="1734466" y="5880794"/>
              <a:ext cx="7112185" cy="3240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endParaRPr lang="hu-HU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églalap: lekerekített 23">
              <a:extLst>
                <a:ext uri="{FF2B5EF4-FFF2-40B4-BE49-F238E27FC236}">
                  <a16:creationId xmlns:a16="http://schemas.microsoft.com/office/drawing/2014/main" id="{7AA2E48E-E514-41A3-9491-0725214B3D0D}"/>
                </a:ext>
              </a:extLst>
            </p:cNvPr>
            <p:cNvSpPr/>
            <p:nvPr/>
          </p:nvSpPr>
          <p:spPr>
            <a:xfrm>
              <a:off x="1817919" y="1817905"/>
              <a:ext cx="6890657" cy="216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Developing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digital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competencies</a:t>
              </a:r>
              <a:endParaRPr lang="hu-H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églalap: lekerekített 24">
              <a:extLst>
                <a:ext uri="{FF2B5EF4-FFF2-40B4-BE49-F238E27FC236}">
                  <a16:creationId xmlns:a16="http://schemas.microsoft.com/office/drawing/2014/main" id="{1F26B749-A8CE-4990-88A6-31151BA50F8C}"/>
                </a:ext>
              </a:extLst>
            </p:cNvPr>
            <p:cNvSpPr/>
            <p:nvPr/>
          </p:nvSpPr>
          <p:spPr>
            <a:xfrm>
              <a:off x="1817919" y="2068276"/>
              <a:ext cx="6890657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Developing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innovation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ecosystem</a:t>
              </a:r>
              <a:endParaRPr lang="hu-H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églalap: lekerekített 25">
              <a:extLst>
                <a:ext uri="{FF2B5EF4-FFF2-40B4-BE49-F238E27FC236}">
                  <a16:creationId xmlns:a16="http://schemas.microsoft.com/office/drawing/2014/main" id="{5433AC6D-79EA-4DE1-A391-63EFB382BD81}"/>
                </a:ext>
              </a:extLst>
            </p:cNvPr>
            <p:cNvSpPr/>
            <p:nvPr/>
          </p:nvSpPr>
          <p:spPr>
            <a:xfrm>
              <a:off x="1817912" y="2390932"/>
              <a:ext cx="6890657" cy="216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Developing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digital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competencies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églalap: lekerekített 26">
              <a:extLst>
                <a:ext uri="{FF2B5EF4-FFF2-40B4-BE49-F238E27FC236}">
                  <a16:creationId xmlns:a16="http://schemas.microsoft.com/office/drawing/2014/main" id="{2F9F46B7-32A6-4B11-9372-751CEBEABAAB}"/>
                </a:ext>
              </a:extLst>
            </p:cNvPr>
            <p:cNvSpPr/>
            <p:nvPr/>
          </p:nvSpPr>
          <p:spPr>
            <a:xfrm>
              <a:off x="1817915" y="2634330"/>
              <a:ext cx="6890657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Developing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innovation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ecosystem</a:t>
              </a:r>
              <a:endParaRPr lang="hu-H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églalap: lekerekített 27">
              <a:extLst>
                <a:ext uri="{FF2B5EF4-FFF2-40B4-BE49-F238E27FC236}">
                  <a16:creationId xmlns:a16="http://schemas.microsoft.com/office/drawing/2014/main" id="{B0CED025-E697-4031-8E89-F5F1DE059073}"/>
                </a:ext>
              </a:extLst>
            </p:cNvPr>
            <p:cNvSpPr/>
            <p:nvPr/>
          </p:nvSpPr>
          <p:spPr>
            <a:xfrm>
              <a:off x="1817912" y="5932710"/>
              <a:ext cx="6890657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chemeClr val="bg1"/>
                  </a:solidFill>
                </a:rPr>
                <a:t>Development of the digitization of the sector</a:t>
              </a:r>
              <a:endParaRPr lang="hu-H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églalap: lekerekített 28">
              <a:extLst>
                <a:ext uri="{FF2B5EF4-FFF2-40B4-BE49-F238E27FC236}">
                  <a16:creationId xmlns:a16="http://schemas.microsoft.com/office/drawing/2014/main" id="{D6AA7061-B7BA-4314-A7C3-69AEDE1F85F2}"/>
                </a:ext>
              </a:extLst>
            </p:cNvPr>
            <p:cNvSpPr/>
            <p:nvPr/>
          </p:nvSpPr>
          <p:spPr>
            <a:xfrm>
              <a:off x="1828802" y="2971789"/>
              <a:ext cx="6890657" cy="216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>
                  <a:solidFill>
                    <a:schemeClr val="bg1"/>
                  </a:solidFill>
                </a:rPr>
                <a:t>Digital </a:t>
              </a:r>
              <a:r>
                <a:rPr lang="hu-HU" sz="1100" b="1" dirty="0" err="1">
                  <a:solidFill>
                    <a:schemeClr val="bg1"/>
                  </a:solidFill>
                </a:rPr>
                <a:t>Agricultural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Costs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Reduction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églalap: lekerekített 29">
              <a:extLst>
                <a:ext uri="{FF2B5EF4-FFF2-40B4-BE49-F238E27FC236}">
                  <a16:creationId xmlns:a16="http://schemas.microsoft.com/office/drawing/2014/main" id="{23BF37E5-D52C-4F1C-8DEF-89C96F1B3EF2}"/>
                </a:ext>
              </a:extLst>
            </p:cNvPr>
            <p:cNvSpPr/>
            <p:nvPr/>
          </p:nvSpPr>
          <p:spPr>
            <a:xfrm>
              <a:off x="1839685" y="3222160"/>
              <a:ext cx="6890657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Land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cover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data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system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églalap: lekerekített 30">
              <a:extLst>
                <a:ext uri="{FF2B5EF4-FFF2-40B4-BE49-F238E27FC236}">
                  <a16:creationId xmlns:a16="http://schemas.microsoft.com/office/drawing/2014/main" id="{67893EDA-9BA7-46F7-80E9-0C9E4450B7AF}"/>
                </a:ext>
              </a:extLst>
            </p:cNvPr>
            <p:cNvSpPr/>
            <p:nvPr/>
          </p:nvSpPr>
          <p:spPr>
            <a:xfrm>
              <a:off x="1839686" y="3472531"/>
              <a:ext cx="6890657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fruit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cadastre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églalap: lekerekített 31">
              <a:extLst>
                <a:ext uri="{FF2B5EF4-FFF2-40B4-BE49-F238E27FC236}">
                  <a16:creationId xmlns:a16="http://schemas.microsoft.com/office/drawing/2014/main" id="{6712F0C0-B9EC-4927-A88A-5D70F8FD470A}"/>
                </a:ext>
              </a:extLst>
            </p:cNvPr>
            <p:cNvSpPr/>
            <p:nvPr/>
          </p:nvSpPr>
          <p:spPr>
            <a:xfrm>
              <a:off x="1828799" y="3733790"/>
              <a:ext cx="6890657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Adjusting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to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digital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technology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églalap: lekerekített 32">
              <a:extLst>
                <a:ext uri="{FF2B5EF4-FFF2-40B4-BE49-F238E27FC236}">
                  <a16:creationId xmlns:a16="http://schemas.microsoft.com/office/drawing/2014/main" id="{EF98F8AB-CBD0-4C52-84FE-4B4BB0675DD6}"/>
                </a:ext>
              </a:extLst>
            </p:cNvPr>
            <p:cNvSpPr/>
            <p:nvPr/>
          </p:nvSpPr>
          <p:spPr>
            <a:xfrm>
              <a:off x="4223658" y="3984157"/>
              <a:ext cx="450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>
                  <a:solidFill>
                    <a:schemeClr val="bg1"/>
                  </a:solidFill>
                </a:rPr>
                <a:t>Digital </a:t>
              </a:r>
              <a:r>
                <a:rPr lang="hu-HU" sz="1100" b="1" dirty="0" err="1">
                  <a:solidFill>
                    <a:schemeClr val="bg1"/>
                  </a:solidFill>
                </a:rPr>
                <a:t>Cellar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Registry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Téglalap: lekerekített 33">
              <a:extLst>
                <a:ext uri="{FF2B5EF4-FFF2-40B4-BE49-F238E27FC236}">
                  <a16:creationId xmlns:a16="http://schemas.microsoft.com/office/drawing/2014/main" id="{C0F83CBF-B6AC-417F-8A60-220884BB8E7D}"/>
                </a:ext>
              </a:extLst>
            </p:cNvPr>
            <p:cNvSpPr/>
            <p:nvPr/>
          </p:nvSpPr>
          <p:spPr>
            <a:xfrm>
              <a:off x="4223655" y="4234528"/>
              <a:ext cx="450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>
                  <a:solidFill>
                    <a:schemeClr val="bg1"/>
                  </a:solidFill>
                </a:rPr>
                <a:t>National </a:t>
              </a:r>
              <a:r>
                <a:rPr lang="hu-HU" sz="1100" b="1" dirty="0" err="1">
                  <a:solidFill>
                    <a:schemeClr val="bg1"/>
                  </a:solidFill>
                </a:rPr>
                <a:t>Wine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Database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églalap: lekerekített 34">
              <a:extLst>
                <a:ext uri="{FF2B5EF4-FFF2-40B4-BE49-F238E27FC236}">
                  <a16:creationId xmlns:a16="http://schemas.microsoft.com/office/drawing/2014/main" id="{AABDFEC0-C549-4D61-A857-761C0AC6C1DB}"/>
                </a:ext>
              </a:extLst>
            </p:cNvPr>
            <p:cNvSpPr/>
            <p:nvPr/>
          </p:nvSpPr>
          <p:spPr>
            <a:xfrm>
              <a:off x="4234539" y="4985643"/>
              <a:ext cx="2160000" cy="324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chemeClr val="bg1"/>
                  </a:solidFill>
                </a:rPr>
                <a:t>Crop estimation based on remote sensing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églalap: lekerekített 35">
              <a:extLst>
                <a:ext uri="{FF2B5EF4-FFF2-40B4-BE49-F238E27FC236}">
                  <a16:creationId xmlns:a16="http://schemas.microsoft.com/office/drawing/2014/main" id="{BC4AFD32-7F67-463E-B595-05AB75D263A6}"/>
                </a:ext>
              </a:extLst>
            </p:cNvPr>
            <p:cNvSpPr/>
            <p:nvPr/>
          </p:nvSpPr>
          <p:spPr>
            <a:xfrm>
              <a:off x="4245424" y="5344876"/>
              <a:ext cx="216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 err="1">
                  <a:solidFill>
                    <a:schemeClr val="bg1"/>
                  </a:solidFill>
                </a:rPr>
                <a:t>Use</a:t>
              </a:r>
              <a:r>
                <a:rPr lang="hu-HU" sz="1100" b="1" dirty="0">
                  <a:solidFill>
                    <a:schemeClr val="bg1"/>
                  </a:solidFill>
                </a:rPr>
                <a:t> of </a:t>
              </a:r>
              <a:r>
                <a:rPr lang="hu-HU" sz="1100" b="1" dirty="0" err="1">
                  <a:solidFill>
                    <a:schemeClr val="bg1"/>
                  </a:solidFill>
                </a:rPr>
                <a:t>water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resources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Téglalap: lekerekített 39">
              <a:extLst>
                <a:ext uri="{FF2B5EF4-FFF2-40B4-BE49-F238E27FC236}">
                  <a16:creationId xmlns:a16="http://schemas.microsoft.com/office/drawing/2014/main" id="{F54C5EC8-6794-4217-A5A4-C8194C718029}"/>
                </a:ext>
              </a:extLst>
            </p:cNvPr>
            <p:cNvSpPr/>
            <p:nvPr/>
          </p:nvSpPr>
          <p:spPr>
            <a:xfrm>
              <a:off x="6564080" y="4985647"/>
              <a:ext cx="216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>
                  <a:solidFill>
                    <a:schemeClr val="bg1"/>
                  </a:solidFill>
                </a:rPr>
                <a:t>"</a:t>
              </a:r>
              <a:r>
                <a:rPr lang="hu-HU" sz="1100" b="1" dirty="0" err="1">
                  <a:solidFill>
                    <a:schemeClr val="bg1"/>
                  </a:solidFill>
                </a:rPr>
                <a:t>Smart</a:t>
              </a:r>
              <a:r>
                <a:rPr lang="hu-HU" sz="1100" b="1" dirty="0">
                  <a:solidFill>
                    <a:schemeClr val="bg1"/>
                  </a:solidFill>
                </a:rPr>
                <a:t> Test System"</a:t>
              </a:r>
            </a:p>
          </p:txBody>
        </p:sp>
        <p:sp>
          <p:nvSpPr>
            <p:cNvPr id="41" name="Téglalap: lekerekített 40">
              <a:extLst>
                <a:ext uri="{FF2B5EF4-FFF2-40B4-BE49-F238E27FC236}">
                  <a16:creationId xmlns:a16="http://schemas.microsoft.com/office/drawing/2014/main" id="{29D2E697-39EB-4203-B9A4-3FE1A6A8E132}"/>
                </a:ext>
              </a:extLst>
            </p:cNvPr>
            <p:cNvSpPr/>
            <p:nvPr/>
          </p:nvSpPr>
          <p:spPr>
            <a:xfrm>
              <a:off x="6564081" y="5236018"/>
              <a:ext cx="2160000" cy="324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chemeClr val="bg1"/>
                  </a:solidFill>
                </a:rPr>
                <a:t>National Food Chain Reporting Center</a:t>
              </a:r>
              <a:endParaRPr lang="hu-H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Téglalap: lekerekített 41">
              <a:extLst>
                <a:ext uri="{FF2B5EF4-FFF2-40B4-BE49-F238E27FC236}">
                  <a16:creationId xmlns:a16="http://schemas.microsoft.com/office/drawing/2014/main" id="{F5D24F79-A5F1-4CEC-AEAF-23FFE17F6CE5}"/>
                </a:ext>
              </a:extLst>
            </p:cNvPr>
            <p:cNvSpPr/>
            <p:nvPr/>
          </p:nvSpPr>
          <p:spPr>
            <a:xfrm>
              <a:off x="6574966" y="5595251"/>
              <a:ext cx="216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>
                  <a:solidFill>
                    <a:schemeClr val="bg1"/>
                  </a:solidFill>
                </a:rPr>
                <a:t>E-</a:t>
              </a:r>
              <a:r>
                <a:rPr lang="hu-HU" sz="1100" b="1" dirty="0" err="1">
                  <a:solidFill>
                    <a:schemeClr val="bg1"/>
                  </a:solidFill>
                </a:rPr>
                <a:t>commerce</a:t>
              </a:r>
              <a:r>
                <a:rPr lang="hu-HU" sz="1100" b="1" dirty="0">
                  <a:solidFill>
                    <a:schemeClr val="bg1"/>
                  </a:solidFill>
                </a:rPr>
                <a:t> </a:t>
              </a:r>
              <a:r>
                <a:rPr lang="hu-HU" sz="1100" b="1" dirty="0" err="1">
                  <a:solidFill>
                    <a:schemeClr val="bg1"/>
                  </a:solidFill>
                </a:rPr>
                <a:t>development</a:t>
              </a:r>
              <a:endParaRPr lang="hu-H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églalap: lekerekített 36">
              <a:extLst>
                <a:ext uri="{FF2B5EF4-FFF2-40B4-BE49-F238E27FC236}">
                  <a16:creationId xmlns:a16="http://schemas.microsoft.com/office/drawing/2014/main" id="{41C4617E-7D72-4EED-85F8-A0F4811EDBF4}"/>
                </a:ext>
              </a:extLst>
            </p:cNvPr>
            <p:cNvSpPr/>
            <p:nvPr/>
          </p:nvSpPr>
          <p:spPr>
            <a:xfrm>
              <a:off x="4234541" y="4484899"/>
              <a:ext cx="450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hu-HU" sz="1100" b="1" dirty="0">
                  <a:solidFill>
                    <a:schemeClr val="bg1"/>
                  </a:solidFill>
                </a:rPr>
                <a:t>ERDEINK - Forest </a:t>
              </a:r>
              <a:r>
                <a:rPr lang="hu-HU" sz="1100" b="1" dirty="0" err="1">
                  <a:solidFill>
                    <a:schemeClr val="bg1"/>
                  </a:solidFill>
                </a:rPr>
                <a:t>Information</a:t>
              </a:r>
              <a:r>
                <a:rPr lang="hu-HU" sz="1100" b="1" dirty="0">
                  <a:solidFill>
                    <a:schemeClr val="bg1"/>
                  </a:solidFill>
                </a:rPr>
                <a:t> Framework</a:t>
              </a:r>
            </a:p>
          </p:txBody>
        </p:sp>
        <p:sp>
          <p:nvSpPr>
            <p:cNvPr id="38" name="Téglalap: lekerekített 37">
              <a:extLst>
                <a:ext uri="{FF2B5EF4-FFF2-40B4-BE49-F238E27FC236}">
                  <a16:creationId xmlns:a16="http://schemas.microsoft.com/office/drawing/2014/main" id="{71816B0D-FA7E-4554-B413-1A2444D7A8A9}"/>
                </a:ext>
              </a:extLst>
            </p:cNvPr>
            <p:cNvSpPr/>
            <p:nvPr/>
          </p:nvSpPr>
          <p:spPr>
            <a:xfrm>
              <a:off x="4234538" y="4735270"/>
              <a:ext cx="4500000" cy="21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chemeClr val="bg1"/>
                  </a:solidFill>
                </a:rPr>
                <a:t>Further development of the Fisheries Information System (</a:t>
              </a:r>
              <a:r>
                <a:rPr lang="en-US" sz="1100" b="1" dirty="0" err="1">
                  <a:solidFill>
                    <a:schemeClr val="bg1"/>
                  </a:solidFill>
                </a:rPr>
                <a:t>HALir</a:t>
              </a:r>
              <a:r>
                <a:rPr lang="en-US" sz="1100" b="1" dirty="0">
                  <a:solidFill>
                    <a:schemeClr val="bg1"/>
                  </a:solidFill>
                </a:rPr>
                <a:t>)</a:t>
              </a:r>
              <a:endParaRPr lang="hu-HU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309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D035F9-2797-4240-A941-013004B0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 2.0's implementation is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en-US" dirty="0"/>
              <a:t>supported by </a:t>
            </a:r>
            <a:r>
              <a:rPr lang="hu-HU" dirty="0" err="1"/>
              <a:t>other</a:t>
            </a:r>
            <a:r>
              <a:rPr lang="en-US" dirty="0"/>
              <a:t> projects</a:t>
            </a:r>
            <a:r>
              <a:rPr lang="hu-HU" dirty="0"/>
              <a:t> </a:t>
            </a:r>
            <a:r>
              <a:rPr lang="en-US" dirty="0"/>
              <a:t>currently implemented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61DBA3-066F-493A-A3CE-7E166030B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b="1" dirty="0">
                <a:solidFill>
                  <a:srgbClr val="FF0000"/>
                </a:solidFill>
              </a:rPr>
              <a:t>T</a:t>
            </a:r>
            <a:r>
              <a:rPr lang="en-US" b="1" dirty="0">
                <a:solidFill>
                  <a:srgbClr val="FF0000"/>
                </a:solidFill>
              </a:rPr>
              <a:t>raining </a:t>
            </a:r>
            <a:r>
              <a:rPr lang="en-US" dirty="0"/>
              <a:t>of brand-independent agricultural information specialists in digital technologies</a:t>
            </a:r>
            <a:endParaRPr lang="hu-HU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Designing the operation </a:t>
            </a:r>
            <a:r>
              <a:rPr lang="en-US" dirty="0"/>
              <a:t>of the Digital Agrarian Academy, drawing up an operational plan, functions, organizational structure, quality assurance plan and budgeting</a:t>
            </a:r>
            <a:endParaRPr lang="hu-HU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Agrarian Data Integration </a:t>
            </a:r>
            <a:r>
              <a:rPr lang="en-US" dirty="0"/>
              <a:t>project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en-US" dirty="0"/>
              <a:t> </a:t>
            </a:r>
            <a:r>
              <a:rPr lang="hu-HU" dirty="0"/>
              <a:t>is </a:t>
            </a:r>
            <a:r>
              <a:rPr lang="en-US" dirty="0"/>
              <a:t>aimed at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assessment</a:t>
            </a:r>
            <a:r>
              <a:rPr lang="hu-HU" dirty="0"/>
              <a:t> of</a:t>
            </a:r>
            <a:r>
              <a:rPr lang="en-US" dirty="0"/>
              <a:t> agricultural data and information</a:t>
            </a:r>
            <a:r>
              <a:rPr lang="hu-HU" dirty="0"/>
              <a:t>, is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en-US" dirty="0"/>
              <a:t>enable the collection and processing data and information, possibly </a:t>
            </a:r>
            <a:r>
              <a:rPr lang="hu-HU" dirty="0"/>
              <a:t>t</a:t>
            </a:r>
            <a:r>
              <a:rPr lang="en-US" dirty="0" err="1"/>
              <a:t>oll</a:t>
            </a:r>
            <a:r>
              <a:rPr lang="en-US" dirty="0"/>
              <a:t>-free</a:t>
            </a:r>
            <a:r>
              <a:rPr lang="hu-HU" dirty="0"/>
              <a:t> </a:t>
            </a:r>
            <a:r>
              <a:rPr lang="en-US" dirty="0"/>
              <a:t> for agri-businesses, contributing to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en-US" dirty="0" err="1"/>
              <a:t>increas</a:t>
            </a:r>
            <a:r>
              <a:rPr lang="hu-HU"/>
              <a:t>e of</a:t>
            </a:r>
            <a:r>
              <a:rPr lang="en-US"/>
              <a:t> </a:t>
            </a:r>
            <a:r>
              <a:rPr lang="en-US" dirty="0"/>
              <a:t>efficiency</a:t>
            </a:r>
            <a:endParaRPr lang="hu-HU" dirty="0"/>
          </a:p>
          <a:p>
            <a:pPr lvl="0"/>
            <a:r>
              <a:rPr lang="en-US" dirty="0"/>
              <a:t>Developing an </a:t>
            </a:r>
            <a:r>
              <a:rPr lang="en-US" b="1" dirty="0">
                <a:solidFill>
                  <a:srgbClr val="FF0000"/>
                </a:solidFill>
              </a:rPr>
              <a:t>effective form of </a:t>
            </a:r>
            <a:r>
              <a:rPr lang="hu-HU" b="1" dirty="0" err="1">
                <a:solidFill>
                  <a:srgbClr val="FF0000"/>
                </a:solidFill>
              </a:rPr>
              <a:t>grant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for increasing the penetration of ICT in the agricultural economy and application, and compiling a proposal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275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FF6E0771-85EB-49D2-8C2D-094A16FD1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7268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2609DC-9E4C-4C01-B5B8-48D0B0F9C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Hungary’s</a:t>
            </a:r>
            <a:r>
              <a:rPr lang="hu-HU" dirty="0"/>
              <a:t> Digital </a:t>
            </a:r>
            <a:r>
              <a:rPr lang="hu-HU" dirty="0" err="1"/>
              <a:t>Agriculture</a:t>
            </a:r>
            <a:r>
              <a:rPr lang="hu-HU" dirty="0"/>
              <a:t> </a:t>
            </a:r>
            <a:r>
              <a:rPr lang="hu-HU" dirty="0" err="1"/>
              <a:t>Strategy</a:t>
            </a:r>
            <a:r>
              <a:rPr lang="hu-HU" dirty="0"/>
              <a:t> (DAS)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developed</a:t>
            </a:r>
            <a:r>
              <a:rPr lang="hu-HU" dirty="0"/>
              <a:t> in 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steps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a </a:t>
            </a:r>
            <a:r>
              <a:rPr lang="hu-HU" dirty="0" err="1"/>
              <a:t>professional</a:t>
            </a:r>
            <a:r>
              <a:rPr lang="hu-HU" dirty="0"/>
              <a:t> non-</a:t>
            </a:r>
            <a:r>
              <a:rPr lang="hu-HU" dirty="0" err="1"/>
              <a:t>government</a:t>
            </a:r>
            <a:r>
              <a:rPr lang="hu-HU" dirty="0"/>
              <a:t> </a:t>
            </a:r>
            <a:r>
              <a:rPr lang="hu-HU" dirty="0" err="1"/>
              <a:t>organisation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101673-BC54-4C21-A5C3-1A7A76BF6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DAS 1.0</a:t>
            </a:r>
          </a:p>
          <a:p>
            <a:pPr lvl="1"/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developed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members</a:t>
            </a:r>
            <a:r>
              <a:rPr lang="hu-HU" dirty="0"/>
              <a:t> ICT </a:t>
            </a:r>
            <a:r>
              <a:rPr lang="hu-HU" dirty="0" err="1"/>
              <a:t>Association</a:t>
            </a:r>
            <a:r>
              <a:rPr lang="hu-HU" dirty="0"/>
              <a:t> of Hungary (IVSZ) (</a:t>
            </a:r>
            <a:r>
              <a:rPr lang="hu-HU" dirty="0">
                <a:hlinkClick r:id="rId2"/>
              </a:rPr>
              <a:t>www.ivsz.hu</a:t>
            </a:r>
            <a:r>
              <a:rPr lang="hu-HU" dirty="0"/>
              <a:t>) in 2016</a:t>
            </a:r>
          </a:p>
          <a:p>
            <a:pPr lvl="1"/>
            <a:r>
              <a:rPr lang="hu-HU" dirty="0" err="1"/>
              <a:t>IVSZ’s</a:t>
            </a:r>
            <a:r>
              <a:rPr lang="hu-HU" dirty="0"/>
              <a:t> </a:t>
            </a:r>
            <a:r>
              <a:rPr lang="hu-HU" dirty="0" err="1"/>
              <a:t>Agrarian</a:t>
            </a:r>
            <a:r>
              <a:rPr lang="hu-HU" dirty="0"/>
              <a:t> </a:t>
            </a:r>
            <a:r>
              <a:rPr lang="hu-HU" dirty="0" err="1"/>
              <a:t>Informatics</a:t>
            </a:r>
            <a:r>
              <a:rPr lang="hu-HU" dirty="0"/>
              <a:t> </a:t>
            </a:r>
            <a:r>
              <a:rPr lang="hu-HU" dirty="0" err="1"/>
              <a:t>workgroup</a:t>
            </a:r>
            <a:r>
              <a:rPr lang="hu-HU" dirty="0"/>
              <a:t> </a:t>
            </a:r>
            <a:r>
              <a:rPr lang="hu-HU" dirty="0" err="1"/>
              <a:t>invited</a:t>
            </a:r>
            <a:r>
              <a:rPr lang="hu-HU" dirty="0"/>
              <a:t> </a:t>
            </a:r>
            <a:r>
              <a:rPr lang="hu-HU" dirty="0" err="1"/>
              <a:t>experts</a:t>
            </a:r>
            <a:r>
              <a:rPr lang="hu-HU" dirty="0"/>
              <a:t> and </a:t>
            </a:r>
            <a:r>
              <a:rPr lang="hu-HU" dirty="0" err="1"/>
              <a:t>concerned</a:t>
            </a:r>
            <a:r>
              <a:rPr lang="hu-HU" dirty="0"/>
              <a:t> </a:t>
            </a:r>
            <a:r>
              <a:rPr lang="hu-HU" dirty="0" err="1"/>
              <a:t>organisations</a:t>
            </a:r>
            <a:endParaRPr lang="hu-HU" dirty="0"/>
          </a:p>
          <a:p>
            <a:pPr lvl="1"/>
            <a:r>
              <a:rPr lang="hu-HU" dirty="0" err="1"/>
              <a:t>Once</a:t>
            </a:r>
            <a:r>
              <a:rPr lang="hu-HU" dirty="0"/>
              <a:t> </a:t>
            </a:r>
            <a:r>
              <a:rPr lang="hu-HU" dirty="0" err="1"/>
              <a:t>completed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ideas</a:t>
            </a:r>
            <a:r>
              <a:rPr lang="hu-HU" dirty="0"/>
              <a:t>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presented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IVSZ </a:t>
            </a:r>
            <a:r>
              <a:rPr lang="hu-HU" dirty="0" err="1"/>
              <a:t>press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professional</a:t>
            </a:r>
            <a:r>
              <a:rPr lang="hu-HU" dirty="0"/>
              <a:t> </a:t>
            </a:r>
            <a:r>
              <a:rPr lang="hu-HU" dirty="0" err="1"/>
              <a:t>public</a:t>
            </a:r>
            <a:r>
              <a:rPr lang="hu-HU" dirty="0"/>
              <a:t> life and </a:t>
            </a:r>
            <a:r>
              <a:rPr lang="hu-HU" dirty="0" err="1"/>
              <a:t>politicians</a:t>
            </a:r>
            <a:r>
              <a:rPr lang="hu-HU" dirty="0"/>
              <a:t> </a:t>
            </a:r>
            <a:r>
              <a:rPr lang="hu-HU" dirty="0" err="1"/>
              <a:t>involved</a:t>
            </a:r>
            <a:endParaRPr lang="hu-HU" dirty="0"/>
          </a:p>
          <a:p>
            <a:r>
              <a:rPr lang="hu-HU" dirty="0"/>
              <a:t>DAS 2.0</a:t>
            </a:r>
          </a:p>
          <a:p>
            <a:pPr lvl="1"/>
            <a:r>
              <a:rPr lang="hu-HU" dirty="0"/>
              <a:t>The </a:t>
            </a:r>
            <a:r>
              <a:rPr lang="hu-HU" dirty="0" err="1"/>
              <a:t>Government</a:t>
            </a:r>
            <a:r>
              <a:rPr lang="hu-HU" dirty="0"/>
              <a:t> has </a:t>
            </a:r>
            <a:r>
              <a:rPr lang="hu-HU" dirty="0" err="1"/>
              <a:t>incorporated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area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Digital </a:t>
            </a:r>
            <a:r>
              <a:rPr lang="hu-HU" dirty="0" err="1"/>
              <a:t>Welfare</a:t>
            </a:r>
            <a:r>
              <a:rPr lang="hu-HU" dirty="0"/>
              <a:t> Program 2.0</a:t>
            </a:r>
          </a:p>
          <a:p>
            <a:pPr lvl="1"/>
            <a:r>
              <a:rPr lang="hu-HU" dirty="0" err="1"/>
              <a:t>According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Government’s</a:t>
            </a:r>
            <a:r>
              <a:rPr lang="hu-HU" dirty="0"/>
              <a:t> decision DAS 2.0 had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compiled</a:t>
            </a:r>
            <a:r>
              <a:rPr lang="hu-HU" dirty="0"/>
              <a:t> </a:t>
            </a:r>
            <a:r>
              <a:rPr lang="hu-HU" dirty="0" err="1"/>
              <a:t>together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concerned</a:t>
            </a:r>
            <a:r>
              <a:rPr lang="hu-HU" dirty="0"/>
              <a:t> </a:t>
            </a:r>
            <a:r>
              <a:rPr lang="hu-HU" dirty="0" err="1"/>
              <a:t>governmental</a:t>
            </a:r>
            <a:r>
              <a:rPr lang="hu-HU" dirty="0"/>
              <a:t> </a:t>
            </a:r>
            <a:r>
              <a:rPr lang="hu-HU" dirty="0" err="1"/>
              <a:t>organisations</a:t>
            </a:r>
            <a:endParaRPr lang="hu-HU" dirty="0"/>
          </a:p>
          <a:p>
            <a:pPr lvl="1"/>
            <a:r>
              <a:rPr lang="hu-HU" dirty="0"/>
              <a:t>DAS 2.0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built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foundations</a:t>
            </a:r>
            <a:r>
              <a:rPr lang="hu-HU" dirty="0"/>
              <a:t> of DAS 1.0 and </a:t>
            </a:r>
            <a:r>
              <a:rPr lang="hu-HU" dirty="0" err="1"/>
              <a:t>meets</a:t>
            </a:r>
            <a:r>
              <a:rPr lang="hu-HU" dirty="0"/>
              <a:t> </a:t>
            </a:r>
            <a:r>
              <a:rPr lang="hu-HU" dirty="0" err="1"/>
              <a:t>strategy</a:t>
            </a:r>
            <a:r>
              <a:rPr lang="hu-HU" dirty="0"/>
              <a:t> building </a:t>
            </a:r>
            <a:r>
              <a:rPr lang="hu-HU" dirty="0" err="1"/>
              <a:t>requirements</a:t>
            </a:r>
            <a:r>
              <a:rPr lang="hu-HU" dirty="0"/>
              <a:t> </a:t>
            </a:r>
            <a:r>
              <a:rPr lang="hu-HU" dirty="0" err="1"/>
              <a:t>posed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Government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6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CA8450-2018-4DA9-BAF0-32245095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u-HU" dirty="0"/>
              <a:t>The </a:t>
            </a:r>
            <a:r>
              <a:rPr lang="hu-HU" dirty="0" err="1"/>
              <a:t>focus</a:t>
            </a:r>
            <a:r>
              <a:rPr lang="hu-HU" dirty="0"/>
              <a:t> of DAS is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define</a:t>
            </a:r>
            <a:r>
              <a:rPr lang="hu-HU" dirty="0"/>
              <a:t> </a:t>
            </a:r>
            <a:r>
              <a:rPr lang="hu-HU" dirty="0" err="1"/>
              <a:t>government</a:t>
            </a:r>
            <a:r>
              <a:rPr lang="hu-HU" dirty="0"/>
              <a:t> </a:t>
            </a:r>
            <a:r>
              <a:rPr lang="hu-HU" dirty="0" err="1"/>
              <a:t>measures</a:t>
            </a:r>
            <a:r>
              <a:rPr lang="hu-HU" dirty="0"/>
              <a:t> </a:t>
            </a:r>
            <a:r>
              <a:rPr lang="hu-HU" dirty="0" err="1"/>
              <a:t>needed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spread</a:t>
            </a:r>
            <a:r>
              <a:rPr lang="hu-HU" dirty="0"/>
              <a:t> </a:t>
            </a:r>
            <a:r>
              <a:rPr lang="hu-HU" dirty="0" err="1"/>
              <a:t>agriculture</a:t>
            </a:r>
            <a:r>
              <a:rPr lang="hu-HU" dirty="0"/>
              <a:t> 4.0</a:t>
            </a: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id="{ACA98C84-ADA6-4731-840B-9AF9B09FE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605" y="2140596"/>
            <a:ext cx="732519" cy="64800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2AEE46A-67C1-4039-B65A-D6AEFDFE0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132" y="2140596"/>
            <a:ext cx="732519" cy="648000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5A752897-C6AF-4872-9D11-2DF347660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659" y="2140596"/>
            <a:ext cx="732519" cy="64800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0E1CDB87-55AE-4C6D-AE79-E9FFE5DA6C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186" y="2140596"/>
            <a:ext cx="732519" cy="648000"/>
          </a:xfrm>
          <a:prstGeom prst="rect">
            <a:avLst/>
          </a:prstGeom>
        </p:spPr>
      </p:pic>
      <p:sp>
        <p:nvSpPr>
          <p:cNvPr id="15" name="Téglalap 14">
            <a:extLst>
              <a:ext uri="{FF2B5EF4-FFF2-40B4-BE49-F238E27FC236}">
                <a16:creationId xmlns:a16="http://schemas.microsoft.com/office/drawing/2014/main" id="{BD95A9C3-0412-45C4-A655-D44D46835A9B}"/>
              </a:ext>
            </a:extLst>
          </p:cNvPr>
          <p:cNvSpPr/>
          <p:nvPr/>
        </p:nvSpPr>
        <p:spPr>
          <a:xfrm>
            <a:off x="171446" y="1559024"/>
            <a:ext cx="2160000" cy="5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/>
              <a:t>1.0</a:t>
            </a:r>
          </a:p>
          <a:p>
            <a:pPr algn="ctr"/>
            <a:r>
              <a:rPr lang="hu-HU" sz="1400" b="1" dirty="0"/>
              <a:t>„</a:t>
            </a:r>
            <a:r>
              <a:rPr lang="hu-HU" sz="1400" b="1" dirty="0" err="1"/>
              <a:t>Work</a:t>
            </a:r>
            <a:r>
              <a:rPr lang="hu-HU" sz="1400" b="1" dirty="0"/>
              <a:t> </a:t>
            </a:r>
            <a:r>
              <a:rPr lang="hu-HU" sz="1400" b="1" dirty="0" err="1"/>
              <a:t>intensive</a:t>
            </a:r>
            <a:r>
              <a:rPr lang="hu-HU" sz="1400" b="1" dirty="0"/>
              <a:t>”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BF1E7BDD-6D40-4F02-94E5-D9DAA9D1F958}"/>
              </a:ext>
            </a:extLst>
          </p:cNvPr>
          <p:cNvSpPr/>
          <p:nvPr/>
        </p:nvSpPr>
        <p:spPr>
          <a:xfrm>
            <a:off x="2379919" y="1559024"/>
            <a:ext cx="2160000" cy="5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/>
              <a:t>2.0</a:t>
            </a:r>
          </a:p>
          <a:p>
            <a:pPr algn="ctr"/>
            <a:r>
              <a:rPr lang="hu-HU" sz="1400" b="1" dirty="0"/>
              <a:t>„</a:t>
            </a:r>
            <a:r>
              <a:rPr lang="hu-HU" sz="1400" b="1" dirty="0" err="1"/>
              <a:t>Green</a:t>
            </a:r>
            <a:r>
              <a:rPr lang="hu-HU" sz="1400" b="1" dirty="0"/>
              <a:t> </a:t>
            </a:r>
            <a:r>
              <a:rPr lang="hu-HU" sz="1400" b="1" dirty="0" err="1"/>
              <a:t>revolution</a:t>
            </a:r>
            <a:r>
              <a:rPr lang="hu-HU" sz="1400" b="1" dirty="0"/>
              <a:t>”</a:t>
            </a: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0D9900F5-3A02-4641-8AB7-16C622DBA20A}"/>
              </a:ext>
            </a:extLst>
          </p:cNvPr>
          <p:cNvSpPr/>
          <p:nvPr/>
        </p:nvSpPr>
        <p:spPr>
          <a:xfrm>
            <a:off x="4588386" y="1559024"/>
            <a:ext cx="2160000" cy="5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/>
              <a:t>3.0</a:t>
            </a:r>
          </a:p>
          <a:p>
            <a:pPr algn="ctr"/>
            <a:r>
              <a:rPr lang="hu-HU" sz="1400" b="1" dirty="0"/>
              <a:t>„</a:t>
            </a:r>
            <a:r>
              <a:rPr lang="hu-HU" sz="1400" b="1" dirty="0" err="1"/>
              <a:t>Precision</a:t>
            </a:r>
            <a:r>
              <a:rPr lang="hu-HU" sz="1400" b="1" dirty="0"/>
              <a:t> farming”</a:t>
            </a: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CF1187AA-3B2A-4D85-A15F-939E10C9A86E}"/>
              </a:ext>
            </a:extLst>
          </p:cNvPr>
          <p:cNvSpPr/>
          <p:nvPr/>
        </p:nvSpPr>
        <p:spPr>
          <a:xfrm>
            <a:off x="6800847" y="1559024"/>
            <a:ext cx="2160000" cy="5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/>
              <a:t>4.0</a:t>
            </a:r>
          </a:p>
          <a:p>
            <a:pPr algn="ctr"/>
            <a:r>
              <a:rPr lang="hu-HU" sz="1400" b="1" dirty="0"/>
              <a:t>„Smart farming”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389A2414-B463-4874-B54B-A06857738860}"/>
              </a:ext>
            </a:extLst>
          </p:cNvPr>
          <p:cNvSpPr/>
          <p:nvPr/>
        </p:nvSpPr>
        <p:spPr>
          <a:xfrm>
            <a:off x="182331" y="2843542"/>
            <a:ext cx="2160000" cy="3350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Labor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intensive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farming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low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productivity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Supplies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popultion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food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but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it’s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operation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needed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third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population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BF137ECF-D0C5-4E0F-9E1E-39D3B0072EE2}"/>
              </a:ext>
            </a:extLst>
          </p:cNvPr>
          <p:cNvSpPr/>
          <p:nvPr/>
        </p:nvSpPr>
        <p:spPr>
          <a:xfrm>
            <a:off x="2390804" y="2843542"/>
            <a:ext cx="2160000" cy="3350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Fertilizers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pesticides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and more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effective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farming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machines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appeared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relatively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inexpensive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inputs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dramatically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increased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output</a:t>
            </a:r>
          </a:p>
        </p:txBody>
      </p:sp>
      <p:sp>
        <p:nvSpPr>
          <p:cNvPr id="21" name="Téglalap 20">
            <a:extLst>
              <a:ext uri="{FF2B5EF4-FFF2-40B4-BE49-F238E27FC236}">
                <a16:creationId xmlns:a16="http://schemas.microsoft.com/office/drawing/2014/main" id="{B40513C8-877D-410A-85A8-D33896748CBE}"/>
              </a:ext>
            </a:extLst>
          </p:cNvPr>
          <p:cNvSpPr/>
          <p:nvPr/>
        </p:nvSpPr>
        <p:spPr>
          <a:xfrm>
            <a:off x="4599271" y="2843542"/>
            <a:ext cx="2160000" cy="3350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Precision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farming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allows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precisely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track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changes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portions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of a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field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instead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field-wide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tracking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individual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handling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animals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instead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entire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stock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Automatic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steering’s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accuracy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has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reached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1 cm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Detection and regulation, crop yield measurement, variable volume of application (VRT).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Telemetrics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remote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sensing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logistics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optimisation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farms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processing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1CD40A90-C499-4AC4-9A75-5E2BC83FD09D}"/>
              </a:ext>
            </a:extLst>
          </p:cNvPr>
          <p:cNvSpPr/>
          <p:nvPr/>
        </p:nvSpPr>
        <p:spPr>
          <a:xfrm>
            <a:off x="6811732" y="2843542"/>
            <a:ext cx="2160000" cy="3350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Agriculture 4.0 is based on the internal and external integration of agricultural operations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Cloud services allow to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store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easily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access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 large amounts of data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powerful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applications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analyse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smart technologies have become almost standard on tractors, harvesters and other devices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Cheap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advanced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sensors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Cloud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based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services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Big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hu-HU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sz="1100" dirty="0" err="1">
                <a:solidFill>
                  <a:schemeClr val="accent1">
                    <a:lumMod val="75000"/>
                  </a:schemeClr>
                </a:solidFill>
              </a:rPr>
              <a:t>analysis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New algorithms that transform data into valuable information to optimize the product and the production process</a:t>
            </a:r>
            <a:endParaRPr lang="hu-H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3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186A47-5B23-4B7C-A1BA-FEE4567A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DAS 1.0 main </a:t>
            </a:r>
            <a:r>
              <a:rPr lang="hu-HU" dirty="0" err="1"/>
              <a:t>goals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A67409-9A57-4207-9666-9916AD863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" y="1459864"/>
            <a:ext cx="5097989" cy="4682752"/>
          </a:xfrm>
        </p:spPr>
        <p:txBody>
          <a:bodyPr>
            <a:normAutofit fontScale="92500"/>
          </a:bodyPr>
          <a:lstStyle/>
          <a:p>
            <a:r>
              <a:rPr lang="hu-HU" dirty="0" err="1"/>
              <a:t>Contribute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improving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efficiency</a:t>
            </a:r>
            <a:r>
              <a:rPr lang="hu-HU" dirty="0"/>
              <a:t> of </a:t>
            </a:r>
            <a:r>
              <a:rPr lang="hu-HU" dirty="0" err="1"/>
              <a:t>agricultural</a:t>
            </a:r>
            <a:r>
              <a:rPr lang="hu-HU" dirty="0"/>
              <a:t> </a:t>
            </a:r>
            <a:r>
              <a:rPr lang="hu-HU" dirty="0" err="1"/>
              <a:t>production</a:t>
            </a:r>
            <a:endParaRPr lang="hu-HU" dirty="0"/>
          </a:p>
          <a:p>
            <a:r>
              <a:rPr lang="hu-HU" dirty="0" err="1"/>
              <a:t>Spread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of </a:t>
            </a:r>
            <a:r>
              <a:rPr lang="hu-HU" dirty="0" err="1"/>
              <a:t>existing</a:t>
            </a:r>
            <a:r>
              <a:rPr lang="hu-HU" dirty="0"/>
              <a:t> ICT </a:t>
            </a:r>
            <a:r>
              <a:rPr lang="hu-HU" dirty="0" err="1"/>
              <a:t>solutions</a:t>
            </a:r>
            <a:endParaRPr lang="hu-HU" dirty="0"/>
          </a:p>
          <a:p>
            <a:r>
              <a:rPr lang="hu-HU" dirty="0" err="1"/>
              <a:t>Spread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of </a:t>
            </a:r>
            <a:r>
              <a:rPr lang="hu-HU" dirty="0" err="1"/>
              <a:t>existing</a:t>
            </a:r>
            <a:r>
              <a:rPr lang="hu-HU" dirty="0"/>
              <a:t> R&amp;D </a:t>
            </a:r>
            <a:r>
              <a:rPr lang="hu-HU" dirty="0" err="1"/>
              <a:t>results</a:t>
            </a:r>
            <a:endParaRPr lang="hu-HU" dirty="0"/>
          </a:p>
          <a:p>
            <a:r>
              <a:rPr lang="hu-HU" dirty="0" err="1"/>
              <a:t>Create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 flow </a:t>
            </a:r>
            <a:r>
              <a:rPr lang="hu-HU" dirty="0" err="1"/>
              <a:t>between</a:t>
            </a:r>
            <a:r>
              <a:rPr lang="hu-HU" dirty="0"/>
              <a:t> </a:t>
            </a:r>
            <a:r>
              <a:rPr lang="hu-HU" dirty="0" err="1"/>
              <a:t>research</a:t>
            </a:r>
            <a:r>
              <a:rPr lang="hu-HU" dirty="0"/>
              <a:t> and </a:t>
            </a:r>
            <a:r>
              <a:rPr lang="hu-HU" dirty="0" err="1"/>
              <a:t>production</a:t>
            </a:r>
            <a:endParaRPr lang="hu-HU" dirty="0"/>
          </a:p>
          <a:p>
            <a:r>
              <a:rPr lang="en-US" dirty="0" err="1"/>
              <a:t>Increas</a:t>
            </a:r>
            <a:r>
              <a:rPr lang="hu-HU" dirty="0"/>
              <a:t>e</a:t>
            </a:r>
            <a:r>
              <a:rPr lang="en-US" dirty="0"/>
              <a:t> the domestic and international market share of the Hungarian IT industry</a:t>
            </a:r>
            <a:endParaRPr lang="hu-HU" dirty="0"/>
          </a:p>
          <a:p>
            <a:r>
              <a:rPr lang="hu-HU" dirty="0" err="1"/>
              <a:t>Exploiting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benefits</a:t>
            </a:r>
            <a:r>
              <a:rPr lang="hu-HU" dirty="0"/>
              <a:t> of </a:t>
            </a:r>
            <a:r>
              <a:rPr lang="hu-HU" dirty="0" err="1"/>
              <a:t>advancing</a:t>
            </a:r>
            <a:r>
              <a:rPr lang="hu-HU" dirty="0"/>
              <a:t> ICT</a:t>
            </a:r>
          </a:p>
          <a:p>
            <a:r>
              <a:rPr lang="hu-HU" dirty="0" err="1"/>
              <a:t>Helps</a:t>
            </a:r>
            <a:r>
              <a:rPr lang="hu-HU" dirty="0"/>
              <a:t> in </a:t>
            </a:r>
            <a:r>
              <a:rPr lang="hu-HU" dirty="0" err="1"/>
              <a:t>assessing</a:t>
            </a:r>
            <a:r>
              <a:rPr lang="hu-HU" dirty="0"/>
              <a:t> and </a:t>
            </a:r>
            <a:r>
              <a:rPr lang="hu-HU" dirty="0" err="1"/>
              <a:t>managing</a:t>
            </a:r>
            <a:r>
              <a:rPr lang="hu-HU" dirty="0"/>
              <a:t> </a:t>
            </a:r>
            <a:r>
              <a:rPr lang="hu-HU" dirty="0" err="1"/>
              <a:t>risks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23646B2-8DC3-49D1-9EF6-E196B1EDFA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268" y="1459864"/>
            <a:ext cx="3657974" cy="514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6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534EC4-6F82-4DF7-BFFA-DEDB7109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DAS 1.0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developed</a:t>
            </a:r>
            <a:r>
              <a:rPr lang="hu-HU" dirty="0"/>
              <a:t> in 6 </a:t>
            </a:r>
            <a:r>
              <a:rPr lang="hu-HU" dirty="0" err="1"/>
              <a:t>steps</a:t>
            </a:r>
            <a:r>
              <a:rPr lang="hu-HU" dirty="0"/>
              <a:t> </a:t>
            </a:r>
            <a:r>
              <a:rPr lang="hu-HU" dirty="0" err="1"/>
              <a:t>through</a:t>
            </a:r>
            <a:r>
              <a:rPr lang="hu-HU" dirty="0"/>
              <a:t> 3 </a:t>
            </a:r>
            <a:r>
              <a:rPr lang="hu-HU" dirty="0" err="1"/>
              <a:t>phases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B35AD1-228C-4F0C-98C7-8BE446A7A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" y="5114292"/>
            <a:ext cx="8842786" cy="10718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I. </a:t>
            </a:r>
            <a:r>
              <a:rPr lang="hu-HU" dirty="0" err="1"/>
              <a:t>phase</a:t>
            </a:r>
            <a:r>
              <a:rPr lang="hu-HU" dirty="0"/>
              <a:t> – </a:t>
            </a:r>
            <a:r>
              <a:rPr lang="hu-HU" dirty="0" err="1"/>
              <a:t>situation</a:t>
            </a:r>
            <a:r>
              <a:rPr lang="hu-HU" dirty="0"/>
              <a:t> </a:t>
            </a:r>
            <a:r>
              <a:rPr lang="hu-HU" dirty="0" err="1"/>
              <a:t>analysis</a:t>
            </a:r>
            <a:r>
              <a:rPr lang="hu-HU" dirty="0"/>
              <a:t>, </a:t>
            </a:r>
            <a:r>
              <a:rPr lang="hu-HU" dirty="0" err="1"/>
              <a:t>emphasis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opportunities</a:t>
            </a:r>
            <a:r>
              <a:rPr lang="hu-HU" dirty="0"/>
              <a:t> </a:t>
            </a:r>
            <a:r>
              <a:rPr lang="hu-HU" dirty="0" err="1"/>
              <a:t>provided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II. </a:t>
            </a:r>
            <a:r>
              <a:rPr lang="hu-HU" dirty="0" err="1"/>
              <a:t>phase</a:t>
            </a:r>
            <a:r>
              <a:rPr lang="hu-HU" dirty="0"/>
              <a:t> – </a:t>
            </a:r>
            <a:r>
              <a:rPr lang="hu-HU" dirty="0" err="1"/>
              <a:t>vision</a:t>
            </a:r>
            <a:r>
              <a:rPr lang="hu-HU" dirty="0"/>
              <a:t>, </a:t>
            </a:r>
            <a:r>
              <a:rPr lang="hu-HU" dirty="0" err="1"/>
              <a:t>definition</a:t>
            </a:r>
            <a:r>
              <a:rPr lang="hu-HU" dirty="0"/>
              <a:t> of </a:t>
            </a:r>
            <a:r>
              <a:rPr lang="hu-HU" dirty="0" err="1"/>
              <a:t>goals</a:t>
            </a:r>
            <a:r>
              <a:rPr lang="hu-HU" dirty="0"/>
              <a:t>, </a:t>
            </a:r>
            <a:r>
              <a:rPr lang="hu-HU" dirty="0" err="1"/>
              <a:t>developing</a:t>
            </a:r>
            <a:r>
              <a:rPr lang="hu-HU" dirty="0"/>
              <a:t> an </a:t>
            </a:r>
            <a:r>
              <a:rPr lang="hu-HU" dirty="0" err="1"/>
              <a:t>action</a:t>
            </a:r>
            <a:r>
              <a:rPr lang="hu-HU" dirty="0"/>
              <a:t> </a:t>
            </a:r>
            <a:r>
              <a:rPr lang="hu-HU" dirty="0" err="1"/>
              <a:t>plan</a:t>
            </a:r>
            <a:r>
              <a:rPr lang="hu-HU" dirty="0"/>
              <a:t>, and </a:t>
            </a:r>
            <a:r>
              <a:rPr lang="hu-HU" dirty="0" err="1"/>
              <a:t>developing</a:t>
            </a:r>
            <a:r>
              <a:rPr lang="hu-HU" dirty="0"/>
              <a:t> a monitoring and </a:t>
            </a:r>
            <a:r>
              <a:rPr lang="hu-HU" dirty="0" err="1"/>
              <a:t>assessment</a:t>
            </a:r>
            <a:r>
              <a:rPr lang="hu-HU" dirty="0"/>
              <a:t> </a:t>
            </a:r>
            <a:r>
              <a:rPr lang="hu-HU" dirty="0" err="1"/>
              <a:t>plan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III. </a:t>
            </a:r>
            <a:r>
              <a:rPr lang="hu-HU" dirty="0" err="1"/>
              <a:t>phase</a:t>
            </a:r>
            <a:r>
              <a:rPr lang="hu-HU" dirty="0"/>
              <a:t> – </a:t>
            </a:r>
            <a:r>
              <a:rPr lang="hu-HU" dirty="0" err="1"/>
              <a:t>developing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strategy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1F6BC88B-FE7A-493E-B9A8-1574DB55066E}"/>
              </a:ext>
            </a:extLst>
          </p:cNvPr>
          <p:cNvGrpSpPr/>
          <p:nvPr/>
        </p:nvGrpSpPr>
        <p:grpSpPr>
          <a:xfrm>
            <a:off x="417308" y="1196752"/>
            <a:ext cx="8115132" cy="3827457"/>
            <a:chOff x="417308" y="1196752"/>
            <a:chExt cx="8115132" cy="3827457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27D8ADD5-C241-4D67-8BB6-BA4BF87A7438}"/>
                </a:ext>
              </a:extLst>
            </p:cNvPr>
            <p:cNvSpPr/>
            <p:nvPr/>
          </p:nvSpPr>
          <p:spPr>
            <a:xfrm>
              <a:off x="6948264" y="1484784"/>
              <a:ext cx="1584176" cy="35394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Téglalap 5">
              <a:extLst>
                <a:ext uri="{FF2B5EF4-FFF2-40B4-BE49-F238E27FC236}">
                  <a16:creationId xmlns:a16="http://schemas.microsoft.com/office/drawing/2014/main" id="{2219D7CE-CE1B-4766-8FE0-9C73213451C5}"/>
                </a:ext>
              </a:extLst>
            </p:cNvPr>
            <p:cNvSpPr/>
            <p:nvPr/>
          </p:nvSpPr>
          <p:spPr>
            <a:xfrm>
              <a:off x="2267744" y="1484784"/>
              <a:ext cx="4680520" cy="35394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églalap 6">
              <a:extLst>
                <a:ext uri="{FF2B5EF4-FFF2-40B4-BE49-F238E27FC236}">
                  <a16:creationId xmlns:a16="http://schemas.microsoft.com/office/drawing/2014/main" id="{8CEDC103-120F-47BC-ABFE-C2034451A9F0}"/>
                </a:ext>
              </a:extLst>
            </p:cNvPr>
            <p:cNvSpPr/>
            <p:nvPr/>
          </p:nvSpPr>
          <p:spPr>
            <a:xfrm>
              <a:off x="417308" y="1484783"/>
              <a:ext cx="1872208" cy="35394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Jobbra nyíl 1028">
              <a:extLst>
                <a:ext uri="{FF2B5EF4-FFF2-40B4-BE49-F238E27FC236}">
                  <a16:creationId xmlns:a16="http://schemas.microsoft.com/office/drawing/2014/main" id="{ADBFAEE8-0137-4DFE-9868-AD34A145EAA1}"/>
                </a:ext>
              </a:extLst>
            </p:cNvPr>
            <p:cNvSpPr/>
            <p:nvPr/>
          </p:nvSpPr>
          <p:spPr>
            <a:xfrm>
              <a:off x="539552" y="1531325"/>
              <a:ext cx="1620000" cy="1656000"/>
            </a:xfrm>
            <a:prstGeom prst="rightArrow">
              <a:avLst>
                <a:gd name="adj1" fmla="val 100000"/>
                <a:gd name="adj2" fmla="val 120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Opportunities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provided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by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ICT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advancement</a:t>
              </a:r>
              <a:endPara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Jobbra nyíl 70">
              <a:extLst>
                <a:ext uri="{FF2B5EF4-FFF2-40B4-BE49-F238E27FC236}">
                  <a16:creationId xmlns:a16="http://schemas.microsoft.com/office/drawing/2014/main" id="{6F8FEB72-B6A4-4176-8198-B9C66DACA7A2}"/>
                </a:ext>
              </a:extLst>
            </p:cNvPr>
            <p:cNvSpPr/>
            <p:nvPr/>
          </p:nvSpPr>
          <p:spPr>
            <a:xfrm>
              <a:off x="539552" y="3277869"/>
              <a:ext cx="1620000" cy="1656000"/>
            </a:xfrm>
            <a:prstGeom prst="rightArrow">
              <a:avLst>
                <a:gd name="adj1" fmla="val 100000"/>
                <a:gd name="adj2" fmla="val 120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National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vision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of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Agriculture</a:t>
              </a:r>
              <a:endPara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Jobbra nyíl 72">
              <a:extLst>
                <a:ext uri="{FF2B5EF4-FFF2-40B4-BE49-F238E27FC236}">
                  <a16:creationId xmlns:a16="http://schemas.microsoft.com/office/drawing/2014/main" id="{B7CED2D8-13A2-4615-B300-7724CC42BF38}"/>
                </a:ext>
              </a:extLst>
            </p:cNvPr>
            <p:cNvSpPr/>
            <p:nvPr/>
          </p:nvSpPr>
          <p:spPr>
            <a:xfrm>
              <a:off x="2447584" y="1531325"/>
              <a:ext cx="1404336" cy="3402544"/>
            </a:xfrm>
            <a:prstGeom prst="rightArrow">
              <a:avLst>
                <a:gd name="adj1" fmla="val 100000"/>
                <a:gd name="adj2" fmla="val 120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National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vision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of e-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Agriculture</a:t>
              </a:r>
              <a:endPara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Jobbra nyíl 73">
              <a:extLst>
                <a:ext uri="{FF2B5EF4-FFF2-40B4-BE49-F238E27FC236}">
                  <a16:creationId xmlns:a16="http://schemas.microsoft.com/office/drawing/2014/main" id="{394F0965-2921-40D7-8B4F-73B6D59DCBB4}"/>
                </a:ext>
              </a:extLst>
            </p:cNvPr>
            <p:cNvSpPr/>
            <p:nvPr/>
          </p:nvSpPr>
          <p:spPr>
            <a:xfrm>
              <a:off x="3923928" y="1531325"/>
              <a:ext cx="1404336" cy="3402544"/>
            </a:xfrm>
            <a:prstGeom prst="rightArrow">
              <a:avLst>
                <a:gd name="adj1" fmla="val 100000"/>
                <a:gd name="adj2" fmla="val 120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Action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plan</a:t>
              </a:r>
              <a:endPara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Jobbra nyíl 74">
              <a:extLst>
                <a:ext uri="{FF2B5EF4-FFF2-40B4-BE49-F238E27FC236}">
                  <a16:creationId xmlns:a16="http://schemas.microsoft.com/office/drawing/2014/main" id="{9777BA86-6167-47E1-9C47-EAC3748FFD5B}"/>
                </a:ext>
              </a:extLst>
            </p:cNvPr>
            <p:cNvSpPr/>
            <p:nvPr/>
          </p:nvSpPr>
          <p:spPr>
            <a:xfrm>
              <a:off x="5399912" y="1531325"/>
              <a:ext cx="1404336" cy="3402544"/>
            </a:xfrm>
            <a:prstGeom prst="rightArrow">
              <a:avLst>
                <a:gd name="adj1" fmla="val 100000"/>
                <a:gd name="adj2" fmla="val 120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Monitoring and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assessment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plan</a:t>
              </a:r>
              <a:endPara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Jobbra nyíl 75">
              <a:extLst>
                <a:ext uri="{FF2B5EF4-FFF2-40B4-BE49-F238E27FC236}">
                  <a16:creationId xmlns:a16="http://schemas.microsoft.com/office/drawing/2014/main" id="{BF17BE36-0641-42C0-9DA5-5CF1A6254077}"/>
                </a:ext>
              </a:extLst>
            </p:cNvPr>
            <p:cNvSpPr/>
            <p:nvPr/>
          </p:nvSpPr>
          <p:spPr>
            <a:xfrm>
              <a:off x="7056096" y="1531325"/>
              <a:ext cx="1404336" cy="3402544"/>
            </a:xfrm>
            <a:prstGeom prst="rightArrow">
              <a:avLst>
                <a:gd name="adj1" fmla="val 100000"/>
                <a:gd name="adj2" fmla="val 120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Digital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Agricultural</a:t>
              </a:r>
              <a:r>
                <a:rPr lang="hu-HU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hu-HU" sz="1400" b="1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Strategy</a:t>
              </a:r>
              <a:endParaRPr lang="hu-H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8FA4CE73-CE1F-41AE-B737-C9FE8C79CA49}"/>
                </a:ext>
              </a:extLst>
            </p:cNvPr>
            <p:cNvSpPr txBox="1"/>
            <p:nvPr/>
          </p:nvSpPr>
          <p:spPr>
            <a:xfrm>
              <a:off x="1021577" y="1196753"/>
              <a:ext cx="763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I. </a:t>
              </a:r>
              <a:r>
                <a:rPr lang="hu-HU" sz="1400" b="1" dirty="0" err="1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phase</a:t>
              </a:r>
              <a:endParaRPr lang="hu-HU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738F5208-4459-4AFA-AC29-821613B79697}"/>
                </a:ext>
              </a:extLst>
            </p:cNvPr>
            <p:cNvSpPr txBox="1"/>
            <p:nvPr/>
          </p:nvSpPr>
          <p:spPr>
            <a:xfrm>
              <a:off x="4298121" y="1196752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II. </a:t>
              </a:r>
              <a:r>
                <a:rPr lang="hu-HU" sz="1400" b="1" dirty="0" err="1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phase</a:t>
              </a:r>
              <a:endParaRPr lang="hu-HU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E8E821F9-8346-4C62-AC06-7E700E168B0D}"/>
                </a:ext>
              </a:extLst>
            </p:cNvPr>
            <p:cNvSpPr txBox="1"/>
            <p:nvPr/>
          </p:nvSpPr>
          <p:spPr>
            <a:xfrm>
              <a:off x="7408649" y="1196753"/>
              <a:ext cx="8595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III. </a:t>
              </a:r>
              <a:r>
                <a:rPr lang="hu-HU" sz="1400" b="1" dirty="0" err="1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phase</a:t>
              </a:r>
              <a:endParaRPr lang="hu-HU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31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AB66CE-4598-4755-B57F-EA9796EE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During </a:t>
            </a:r>
            <a:r>
              <a:rPr lang="en-US" dirty="0"/>
              <a:t>methodology</a:t>
            </a:r>
            <a:r>
              <a:rPr lang="hu-HU" dirty="0"/>
              <a:t> design</a:t>
            </a:r>
            <a:r>
              <a:rPr lang="en-US" dirty="0"/>
              <a:t>, </a:t>
            </a:r>
            <a:r>
              <a:rPr lang="hu-HU" dirty="0"/>
              <a:t>f</a:t>
            </a:r>
            <a:r>
              <a:rPr lang="en-US" dirty="0" err="1"/>
              <a:t>ive</a:t>
            </a:r>
            <a:r>
              <a:rPr lang="en-US" dirty="0"/>
              <a:t> areas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identified</a:t>
            </a:r>
            <a:r>
              <a:rPr lang="hu-HU" dirty="0"/>
              <a:t> </a:t>
            </a:r>
            <a:r>
              <a:rPr lang="en-US" dirty="0"/>
              <a:t>whose collaboration can provide efficiency gains</a:t>
            </a:r>
            <a:endParaRPr lang="hu-HU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629CC507-7940-4E76-A2BD-38E5AAAB223D}"/>
              </a:ext>
            </a:extLst>
          </p:cNvPr>
          <p:cNvSpPr/>
          <p:nvPr/>
        </p:nvSpPr>
        <p:spPr>
          <a:xfrm>
            <a:off x="683568" y="2941054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/>
              <a:t>Production</a:t>
            </a:r>
            <a:endParaRPr lang="hu-HU" sz="14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2DCCC715-2FD9-4E5B-9900-CC25D9B6B4E9}"/>
              </a:ext>
            </a:extLst>
          </p:cNvPr>
          <p:cNvSpPr/>
          <p:nvPr/>
        </p:nvSpPr>
        <p:spPr>
          <a:xfrm>
            <a:off x="2267744" y="2941054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/>
              <a:t>Farm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9CF88C4B-8ACC-4849-A363-800E74133ADA}"/>
              </a:ext>
            </a:extLst>
          </p:cNvPr>
          <p:cNvSpPr/>
          <p:nvPr/>
        </p:nvSpPr>
        <p:spPr>
          <a:xfrm>
            <a:off x="3851920" y="2941054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/>
              <a:t>Product</a:t>
            </a:r>
            <a:r>
              <a:rPr lang="hu-HU" sz="1400" b="1" dirty="0"/>
              <a:t> </a:t>
            </a:r>
            <a:r>
              <a:rPr lang="hu-HU" sz="1400" b="1" dirty="0" err="1"/>
              <a:t>chain</a:t>
            </a:r>
            <a:endParaRPr lang="hu-HU" sz="1400" b="1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9F626A2-7394-4B2C-9954-2E9F359BFEB3}"/>
              </a:ext>
            </a:extLst>
          </p:cNvPr>
          <p:cNvSpPr/>
          <p:nvPr/>
        </p:nvSpPr>
        <p:spPr>
          <a:xfrm>
            <a:off x="5436096" y="2941054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/>
              <a:t>Specialist</a:t>
            </a:r>
            <a:r>
              <a:rPr lang="hu-HU" sz="1400" b="1" dirty="0"/>
              <a:t> </a:t>
            </a:r>
            <a:r>
              <a:rPr lang="hu-HU" sz="1400" b="1" dirty="0" err="1"/>
              <a:t>system</a:t>
            </a:r>
            <a:endParaRPr lang="hu-HU" sz="1400" b="1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059C47CE-1837-4C4D-AE41-89EDBB76EED0}"/>
              </a:ext>
            </a:extLst>
          </p:cNvPr>
          <p:cNvSpPr/>
          <p:nvPr/>
        </p:nvSpPr>
        <p:spPr>
          <a:xfrm>
            <a:off x="7020272" y="2941054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/>
              <a:t>Government</a:t>
            </a:r>
            <a:endParaRPr lang="hu-HU" sz="1400" b="1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B7DDB18-813A-4986-9F90-926A1A09C26F}"/>
              </a:ext>
            </a:extLst>
          </p:cNvPr>
          <p:cNvSpPr/>
          <p:nvPr/>
        </p:nvSpPr>
        <p:spPr>
          <a:xfrm>
            <a:off x="827584" y="2047427"/>
            <a:ext cx="7344816" cy="605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/>
              <a:t>Coordination</a:t>
            </a:r>
            <a:r>
              <a:rPr lang="hu-HU" sz="1400" b="1" dirty="0"/>
              <a:t>, </a:t>
            </a:r>
            <a:r>
              <a:rPr lang="hu-HU" sz="1400" b="1" dirty="0" err="1"/>
              <a:t>cooperation</a:t>
            </a:r>
            <a:endParaRPr lang="hu-HU" sz="1400" b="1" dirty="0"/>
          </a:p>
          <a:p>
            <a:pPr algn="ctr"/>
            <a:r>
              <a:rPr lang="hu-HU" sz="1100" dirty="0" err="1"/>
              <a:t>research</a:t>
            </a:r>
            <a:r>
              <a:rPr lang="hu-HU" sz="1100" dirty="0"/>
              <a:t>, </a:t>
            </a:r>
            <a:r>
              <a:rPr lang="hu-HU" sz="1100" dirty="0" err="1"/>
              <a:t>development</a:t>
            </a:r>
            <a:r>
              <a:rPr lang="hu-HU" sz="1100" dirty="0"/>
              <a:t>, </a:t>
            </a:r>
            <a:r>
              <a:rPr lang="hu-HU" sz="1100" dirty="0" err="1"/>
              <a:t>innovation</a:t>
            </a:r>
            <a:r>
              <a:rPr lang="hu-HU" sz="1100" dirty="0"/>
              <a:t>, market, </a:t>
            </a:r>
            <a:r>
              <a:rPr lang="hu-HU" sz="1100" dirty="0" err="1"/>
              <a:t>subsidization</a:t>
            </a:r>
            <a:endParaRPr lang="hu-HU" sz="1100" dirty="0"/>
          </a:p>
        </p:txBody>
      </p:sp>
      <p:sp>
        <p:nvSpPr>
          <p:cNvPr id="10" name="Háromszög 9">
            <a:extLst>
              <a:ext uri="{FF2B5EF4-FFF2-40B4-BE49-F238E27FC236}">
                <a16:creationId xmlns:a16="http://schemas.microsoft.com/office/drawing/2014/main" id="{F53E1632-DCA8-4EC6-9D2B-12EA4949431E}"/>
              </a:ext>
            </a:extLst>
          </p:cNvPr>
          <p:cNvSpPr/>
          <p:nvPr/>
        </p:nvSpPr>
        <p:spPr>
          <a:xfrm rot="10800000">
            <a:off x="971600" y="2581014"/>
            <a:ext cx="792088" cy="216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Háromszög 10">
            <a:extLst>
              <a:ext uri="{FF2B5EF4-FFF2-40B4-BE49-F238E27FC236}">
                <a16:creationId xmlns:a16="http://schemas.microsoft.com/office/drawing/2014/main" id="{9CE42A9F-64F7-41C5-9F5F-2A79E3416B7E}"/>
              </a:ext>
            </a:extLst>
          </p:cNvPr>
          <p:cNvSpPr/>
          <p:nvPr/>
        </p:nvSpPr>
        <p:spPr>
          <a:xfrm rot="10800000">
            <a:off x="2627784" y="2581014"/>
            <a:ext cx="792088" cy="216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Háromszög 11">
            <a:extLst>
              <a:ext uri="{FF2B5EF4-FFF2-40B4-BE49-F238E27FC236}">
                <a16:creationId xmlns:a16="http://schemas.microsoft.com/office/drawing/2014/main" id="{1FB588D8-DC16-4583-B503-A12D53AD8900}"/>
              </a:ext>
            </a:extLst>
          </p:cNvPr>
          <p:cNvSpPr/>
          <p:nvPr/>
        </p:nvSpPr>
        <p:spPr>
          <a:xfrm rot="10800000">
            <a:off x="4139952" y="2581014"/>
            <a:ext cx="792088" cy="216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Háromszög 12">
            <a:extLst>
              <a:ext uri="{FF2B5EF4-FFF2-40B4-BE49-F238E27FC236}">
                <a16:creationId xmlns:a16="http://schemas.microsoft.com/office/drawing/2014/main" id="{46530493-9049-4CDB-81BC-33B92470A333}"/>
              </a:ext>
            </a:extLst>
          </p:cNvPr>
          <p:cNvSpPr/>
          <p:nvPr/>
        </p:nvSpPr>
        <p:spPr>
          <a:xfrm rot="10800000">
            <a:off x="5724128" y="2581014"/>
            <a:ext cx="792088" cy="216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Háromszög 13">
            <a:extLst>
              <a:ext uri="{FF2B5EF4-FFF2-40B4-BE49-F238E27FC236}">
                <a16:creationId xmlns:a16="http://schemas.microsoft.com/office/drawing/2014/main" id="{6EF38BFE-B301-4259-AD23-A65D25289CC9}"/>
              </a:ext>
            </a:extLst>
          </p:cNvPr>
          <p:cNvSpPr/>
          <p:nvPr/>
        </p:nvSpPr>
        <p:spPr>
          <a:xfrm rot="10800000">
            <a:off x="7308304" y="2581014"/>
            <a:ext cx="792088" cy="216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4A25327E-A479-4B4C-8030-9F99969EA92B}"/>
              </a:ext>
            </a:extLst>
          </p:cNvPr>
          <p:cNvSpPr/>
          <p:nvPr/>
        </p:nvSpPr>
        <p:spPr>
          <a:xfrm>
            <a:off x="683568" y="3517118"/>
            <a:ext cx="144016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000" dirty="0" err="1"/>
              <a:t>Tools</a:t>
            </a:r>
            <a:r>
              <a:rPr lang="hu-HU" sz="1000" dirty="0"/>
              <a:t> </a:t>
            </a:r>
            <a:r>
              <a:rPr lang="hu-HU" sz="1000" dirty="0" err="1"/>
              <a:t>to</a:t>
            </a:r>
            <a:r>
              <a:rPr lang="hu-HU" sz="1000" dirty="0"/>
              <a:t> </a:t>
            </a:r>
            <a:r>
              <a:rPr lang="hu-HU" sz="1000" dirty="0" err="1"/>
              <a:t>support</a:t>
            </a:r>
            <a:r>
              <a:rPr lang="hu-HU" sz="1000" dirty="0"/>
              <a:t> </a:t>
            </a:r>
            <a:r>
              <a:rPr lang="hu-HU" sz="1000" dirty="0" err="1"/>
              <a:t>production</a:t>
            </a:r>
            <a:r>
              <a:rPr lang="hu-HU" sz="1000" dirty="0"/>
              <a:t>, </a:t>
            </a:r>
            <a:r>
              <a:rPr lang="hu-HU" sz="1000" dirty="0" err="1"/>
              <a:t>applications</a:t>
            </a:r>
            <a:r>
              <a:rPr lang="hu-HU" sz="1000" dirty="0"/>
              <a:t> </a:t>
            </a:r>
            <a:r>
              <a:rPr lang="hu-HU" sz="1000" dirty="0" err="1"/>
              <a:t>that</a:t>
            </a:r>
            <a:r>
              <a:rPr lang="hu-HU" sz="1000" dirty="0"/>
              <a:t> </a:t>
            </a:r>
            <a:r>
              <a:rPr lang="hu-HU" sz="1000" dirty="0" err="1"/>
              <a:t>directly</a:t>
            </a:r>
            <a:r>
              <a:rPr lang="hu-HU" sz="1000" dirty="0"/>
              <a:t> </a:t>
            </a:r>
            <a:r>
              <a:rPr lang="hu-HU" sz="1000" dirty="0" err="1"/>
              <a:t>support</a:t>
            </a:r>
            <a:r>
              <a:rPr lang="hu-HU" sz="1000" dirty="0"/>
              <a:t> farming, </a:t>
            </a:r>
            <a:r>
              <a:rPr lang="hu-HU" sz="1000" dirty="0" err="1"/>
              <a:t>by</a:t>
            </a:r>
            <a:r>
              <a:rPr lang="hu-HU" sz="1000" dirty="0"/>
              <a:t> </a:t>
            </a:r>
            <a:r>
              <a:rPr lang="hu-HU" sz="1000" dirty="0" err="1"/>
              <a:t>automatic</a:t>
            </a:r>
            <a:r>
              <a:rPr lang="hu-HU" sz="1000" dirty="0"/>
              <a:t> </a:t>
            </a:r>
            <a:r>
              <a:rPr lang="hu-HU" sz="1000" dirty="0" err="1"/>
              <a:t>or</a:t>
            </a:r>
            <a:r>
              <a:rPr lang="hu-HU" sz="1000" dirty="0"/>
              <a:t> </a:t>
            </a:r>
            <a:r>
              <a:rPr lang="hu-HU" sz="1000" dirty="0" err="1"/>
              <a:t>semi-automatic</a:t>
            </a:r>
            <a:r>
              <a:rPr lang="hu-HU" sz="1000" dirty="0"/>
              <a:t> </a:t>
            </a:r>
            <a:r>
              <a:rPr lang="hu-HU" sz="1000" dirty="0" err="1"/>
              <a:t>interventions</a:t>
            </a:r>
            <a:endParaRPr lang="hu-HU" sz="1000" dirty="0"/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31A25E12-61BC-4587-9C29-C0FE1217D451}"/>
              </a:ext>
            </a:extLst>
          </p:cNvPr>
          <p:cNvSpPr/>
          <p:nvPr/>
        </p:nvSpPr>
        <p:spPr>
          <a:xfrm>
            <a:off x="2267744" y="3517118"/>
            <a:ext cx="144016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000" dirty="0"/>
              <a:t>Farm-</a:t>
            </a:r>
            <a:r>
              <a:rPr lang="hu-HU" sz="1000" dirty="0" err="1"/>
              <a:t>level</a:t>
            </a:r>
            <a:r>
              <a:rPr lang="hu-HU" sz="1000" dirty="0"/>
              <a:t> </a:t>
            </a:r>
            <a:r>
              <a:rPr lang="hu-HU" sz="1000" dirty="0" err="1"/>
              <a:t>production</a:t>
            </a:r>
            <a:r>
              <a:rPr lang="hu-HU" sz="1000" dirty="0"/>
              <a:t>-management </a:t>
            </a:r>
            <a:r>
              <a:rPr lang="hu-HU" sz="1000" dirty="0" err="1"/>
              <a:t>systems</a:t>
            </a:r>
            <a:r>
              <a:rPr lang="hu-HU" sz="1000" dirty="0"/>
              <a:t> </a:t>
            </a:r>
            <a:r>
              <a:rPr lang="hu-HU" sz="1000" dirty="0" err="1"/>
              <a:t>that</a:t>
            </a:r>
            <a:r>
              <a:rPr lang="hu-HU" sz="1000" dirty="0"/>
              <a:t> </a:t>
            </a:r>
            <a:r>
              <a:rPr lang="hu-HU" sz="1000" dirty="0" err="1"/>
              <a:t>provide</a:t>
            </a:r>
            <a:r>
              <a:rPr lang="hu-HU" sz="1000" dirty="0"/>
              <a:t> </a:t>
            </a:r>
            <a:r>
              <a:rPr lang="hu-HU" sz="1000" dirty="0" err="1"/>
              <a:t>information</a:t>
            </a:r>
            <a:r>
              <a:rPr lang="hu-HU" sz="1000" dirty="0"/>
              <a:t> </a:t>
            </a:r>
            <a:r>
              <a:rPr lang="hu-HU" sz="1000" dirty="0" err="1"/>
              <a:t>to</a:t>
            </a:r>
            <a:r>
              <a:rPr lang="hu-HU" sz="1000" dirty="0"/>
              <a:t> </a:t>
            </a:r>
            <a:r>
              <a:rPr lang="hu-HU" sz="1000" dirty="0" err="1"/>
              <a:t>the</a:t>
            </a:r>
            <a:r>
              <a:rPr lang="hu-HU" sz="1000" dirty="0"/>
              <a:t> management of </a:t>
            </a:r>
            <a:r>
              <a:rPr lang="hu-HU" sz="1000" dirty="0" err="1"/>
              <a:t>farms</a:t>
            </a:r>
            <a:r>
              <a:rPr lang="hu-HU" sz="1000" dirty="0"/>
              <a:t>, </a:t>
            </a:r>
            <a:r>
              <a:rPr lang="hu-HU" sz="1000" dirty="0" err="1"/>
              <a:t>support</a:t>
            </a:r>
            <a:r>
              <a:rPr lang="hu-HU" sz="1000" dirty="0"/>
              <a:t> decision </a:t>
            </a:r>
            <a:r>
              <a:rPr lang="hu-HU" sz="1000" dirty="0" err="1"/>
              <a:t>making</a:t>
            </a:r>
            <a:r>
              <a:rPr lang="hu-HU" sz="1000" dirty="0"/>
              <a:t> and </a:t>
            </a:r>
            <a:r>
              <a:rPr lang="hu-HU" sz="1000" dirty="0" err="1"/>
              <a:t>integrate</a:t>
            </a:r>
            <a:r>
              <a:rPr lang="hu-HU" sz="1000" dirty="0"/>
              <a:t> </a:t>
            </a:r>
            <a:r>
              <a:rPr lang="hu-HU" sz="1000" dirty="0" err="1"/>
              <a:t>individual</a:t>
            </a:r>
            <a:r>
              <a:rPr lang="hu-HU" sz="1000" dirty="0"/>
              <a:t> </a:t>
            </a:r>
            <a:r>
              <a:rPr lang="hu-HU" sz="1000" dirty="0" err="1"/>
              <a:t>processes</a:t>
            </a:r>
            <a:r>
              <a:rPr lang="hu-HU" sz="1000" dirty="0"/>
              <a:t> </a:t>
            </a:r>
            <a:r>
              <a:rPr lang="hu-HU" sz="1000" dirty="0" err="1"/>
              <a:t>at</a:t>
            </a:r>
            <a:r>
              <a:rPr lang="hu-HU" sz="1000" dirty="0"/>
              <a:t> producer </a:t>
            </a:r>
            <a:r>
              <a:rPr lang="hu-HU" sz="1000" dirty="0" err="1"/>
              <a:t>level</a:t>
            </a:r>
            <a:endParaRPr lang="hu-HU" sz="1000" dirty="0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39ED8477-DCEE-4BC7-8AEE-B488E708F539}"/>
              </a:ext>
            </a:extLst>
          </p:cNvPr>
          <p:cNvSpPr/>
          <p:nvPr/>
        </p:nvSpPr>
        <p:spPr>
          <a:xfrm>
            <a:off x="3851920" y="3517118"/>
            <a:ext cx="144016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000" dirty="0"/>
              <a:t>Systems </a:t>
            </a:r>
            <a:r>
              <a:rPr lang="hu-HU" sz="1000" dirty="0" err="1"/>
              <a:t>helping</a:t>
            </a:r>
            <a:r>
              <a:rPr lang="hu-HU" sz="1000" dirty="0"/>
              <a:t> </a:t>
            </a:r>
            <a:r>
              <a:rPr lang="hu-HU" sz="1000" dirty="0" err="1"/>
              <a:t>product</a:t>
            </a:r>
            <a:r>
              <a:rPr lang="hu-HU" sz="1000" dirty="0"/>
              <a:t> </a:t>
            </a:r>
            <a:r>
              <a:rPr lang="hu-HU" sz="1000" dirty="0" err="1"/>
              <a:t>chain</a:t>
            </a:r>
            <a:r>
              <a:rPr lang="hu-HU" sz="1000" dirty="0"/>
              <a:t> </a:t>
            </a:r>
            <a:r>
              <a:rPr lang="hu-HU" sz="1000" dirty="0" err="1"/>
              <a:t>integration</a:t>
            </a:r>
            <a:r>
              <a:rPr lang="hu-HU" sz="1000" dirty="0"/>
              <a:t>, </a:t>
            </a:r>
            <a:r>
              <a:rPr lang="hu-HU" sz="1000" dirty="0" err="1"/>
              <a:t>which</a:t>
            </a:r>
            <a:r>
              <a:rPr lang="hu-HU" sz="1000" dirty="0"/>
              <a:t> </a:t>
            </a:r>
            <a:r>
              <a:rPr lang="hu-HU" sz="1000" dirty="0" err="1"/>
              <a:t>support</a:t>
            </a:r>
            <a:r>
              <a:rPr lang="hu-HU" sz="1000" dirty="0"/>
              <a:t> </a:t>
            </a:r>
            <a:r>
              <a:rPr lang="hu-HU" sz="1000" dirty="0" err="1"/>
              <a:t>the</a:t>
            </a:r>
            <a:r>
              <a:rPr lang="hu-HU" sz="1000" dirty="0"/>
              <a:t> </a:t>
            </a:r>
            <a:r>
              <a:rPr lang="hu-HU" sz="1000" dirty="0" err="1"/>
              <a:t>integration</a:t>
            </a:r>
            <a:r>
              <a:rPr lang="hu-HU" sz="1000" dirty="0"/>
              <a:t> </a:t>
            </a:r>
            <a:r>
              <a:rPr lang="hu-HU" sz="1000" dirty="0" err="1"/>
              <a:t>process</a:t>
            </a:r>
            <a:r>
              <a:rPr lang="hu-HU" sz="1000" dirty="0"/>
              <a:t>, </a:t>
            </a:r>
            <a:r>
              <a:rPr lang="hu-HU" sz="1000" dirty="0" err="1"/>
              <a:t>helping</a:t>
            </a:r>
            <a:r>
              <a:rPr lang="hu-HU" sz="1000" dirty="0"/>
              <a:t> </a:t>
            </a:r>
            <a:r>
              <a:rPr lang="hu-HU" sz="1000" dirty="0" err="1"/>
              <a:t>both</a:t>
            </a:r>
            <a:r>
              <a:rPr lang="hu-HU" sz="1000" dirty="0"/>
              <a:t> </a:t>
            </a:r>
            <a:r>
              <a:rPr lang="hu-HU" sz="1000" dirty="0" err="1"/>
              <a:t>the</a:t>
            </a:r>
            <a:r>
              <a:rPr lang="hu-HU" sz="1000" dirty="0"/>
              <a:t> farmer and </a:t>
            </a:r>
            <a:r>
              <a:rPr lang="hu-HU" sz="1000" dirty="0" err="1"/>
              <a:t>the</a:t>
            </a:r>
            <a:r>
              <a:rPr lang="hu-HU" sz="1000" dirty="0"/>
              <a:t> </a:t>
            </a:r>
            <a:r>
              <a:rPr lang="hu-HU" sz="1000" dirty="0" err="1"/>
              <a:t>integrator</a:t>
            </a:r>
            <a:r>
              <a:rPr lang="hu-HU" sz="1000" dirty="0"/>
              <a:t>, </a:t>
            </a:r>
            <a:r>
              <a:rPr lang="hu-HU" sz="1000" dirty="0" err="1"/>
              <a:t>if</a:t>
            </a:r>
            <a:r>
              <a:rPr lang="hu-HU" sz="1000" dirty="0"/>
              <a:t> </a:t>
            </a:r>
            <a:r>
              <a:rPr lang="hu-HU" sz="1000" dirty="0" err="1"/>
              <a:t>necessary</a:t>
            </a:r>
            <a:r>
              <a:rPr lang="hu-HU" sz="1000" dirty="0"/>
              <a:t> linking </a:t>
            </a:r>
            <a:r>
              <a:rPr lang="hu-HU" sz="1000" dirty="0" err="1"/>
              <a:t>to</a:t>
            </a:r>
            <a:r>
              <a:rPr lang="hu-HU" sz="1000" dirty="0"/>
              <a:t> </a:t>
            </a:r>
            <a:r>
              <a:rPr lang="hu-HU" sz="1000" dirty="0" err="1"/>
              <a:t>the</a:t>
            </a:r>
            <a:r>
              <a:rPr lang="hu-HU" sz="1000" dirty="0"/>
              <a:t> </a:t>
            </a:r>
            <a:r>
              <a:rPr lang="hu-HU" sz="1000" dirty="0" err="1"/>
              <a:t>production</a:t>
            </a:r>
            <a:r>
              <a:rPr lang="hu-HU" sz="1000" dirty="0"/>
              <a:t> </a:t>
            </a:r>
            <a:r>
              <a:rPr lang="hu-HU" sz="1000" dirty="0" err="1"/>
              <a:t>level</a:t>
            </a:r>
            <a:r>
              <a:rPr lang="hu-HU" sz="1000" dirty="0"/>
              <a:t> </a:t>
            </a:r>
            <a:r>
              <a:rPr lang="hu-HU" sz="1000" dirty="0" err="1"/>
              <a:t>systems</a:t>
            </a:r>
            <a:endParaRPr lang="hu-HU" sz="1000" dirty="0"/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DA03F1AA-4487-4191-9C7F-1A06811A7D66}"/>
              </a:ext>
            </a:extLst>
          </p:cNvPr>
          <p:cNvSpPr/>
          <p:nvPr/>
        </p:nvSpPr>
        <p:spPr>
          <a:xfrm>
            <a:off x="5436096" y="3517118"/>
            <a:ext cx="144016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000" dirty="0"/>
              <a:t>S</a:t>
            </a:r>
            <a:r>
              <a:rPr lang="en-US" sz="1000" dirty="0" err="1"/>
              <a:t>ystems</a:t>
            </a:r>
            <a:r>
              <a:rPr lang="en-US" sz="1000" dirty="0"/>
              <a:t> that provide background information for producers, </a:t>
            </a:r>
            <a:r>
              <a:rPr lang="hu-HU" sz="1000" dirty="0" err="1"/>
              <a:t>farmers</a:t>
            </a:r>
            <a:r>
              <a:rPr lang="en-US" sz="1000" dirty="0"/>
              <a:t> and integrators, collect and analyze data generated at producer level</a:t>
            </a:r>
            <a:endParaRPr lang="hu-HU" sz="1000" dirty="0"/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2F833B3B-E28A-4CAD-9546-AB4259A302AB}"/>
              </a:ext>
            </a:extLst>
          </p:cNvPr>
          <p:cNvSpPr/>
          <p:nvPr/>
        </p:nvSpPr>
        <p:spPr>
          <a:xfrm>
            <a:off x="7020272" y="3517118"/>
            <a:ext cx="1440160" cy="1944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000" dirty="0" err="1"/>
              <a:t>Government</a:t>
            </a:r>
            <a:r>
              <a:rPr lang="en-US" sz="1000" dirty="0"/>
              <a:t> systems that support administrative, registration processes between administration and </a:t>
            </a:r>
            <a:r>
              <a:rPr lang="hu-HU" sz="1000" dirty="0" err="1"/>
              <a:t>farmers</a:t>
            </a:r>
            <a:r>
              <a:rPr lang="en-US" sz="1000" dirty="0"/>
              <a:t> (</a:t>
            </a:r>
            <a:r>
              <a:rPr lang="en-US" sz="1000" dirty="0" err="1"/>
              <a:t>eg</a:t>
            </a:r>
            <a:r>
              <a:rPr lang="en-US" sz="1000" dirty="0"/>
              <a:t> support, product track audits</a:t>
            </a:r>
            <a:r>
              <a:rPr lang="hu-HU" sz="1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061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E01459-1F97-4347-8E73-9747AE13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Assessment</a:t>
            </a:r>
            <a:r>
              <a:rPr lang="hu-HU" dirty="0"/>
              <a:t> of </a:t>
            </a:r>
            <a:r>
              <a:rPr lang="hu-HU" dirty="0" err="1"/>
              <a:t>participators</a:t>
            </a:r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2C038DCF-9C2B-4B23-BDBE-53A801B3E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5546"/>
              </p:ext>
            </p:extLst>
          </p:nvPr>
        </p:nvGraphicFramePr>
        <p:xfrm>
          <a:off x="107504" y="1451475"/>
          <a:ext cx="8856984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769">
                  <a:extLst>
                    <a:ext uri="{9D8B030D-6E8A-4147-A177-3AD203B41FA5}">
                      <a16:colId xmlns:a16="http://schemas.microsoft.com/office/drawing/2014/main" val="1996534494"/>
                    </a:ext>
                  </a:extLst>
                </a:gridCol>
                <a:gridCol w="2917763">
                  <a:extLst>
                    <a:ext uri="{9D8B030D-6E8A-4147-A177-3AD203B41FA5}">
                      <a16:colId xmlns:a16="http://schemas.microsoft.com/office/drawing/2014/main" val="2697612525"/>
                    </a:ext>
                  </a:extLst>
                </a:gridCol>
                <a:gridCol w="2598726">
                  <a:extLst>
                    <a:ext uri="{9D8B030D-6E8A-4147-A177-3AD203B41FA5}">
                      <a16:colId xmlns:a16="http://schemas.microsoft.com/office/drawing/2014/main" val="3778255415"/>
                    </a:ext>
                  </a:extLst>
                </a:gridCol>
                <a:gridCol w="2598726">
                  <a:extLst>
                    <a:ext uri="{9D8B030D-6E8A-4147-A177-3AD203B41FA5}">
                      <a16:colId xmlns:a16="http://schemas.microsoft.com/office/drawing/2014/main" val="2991132244"/>
                    </a:ext>
                  </a:extLst>
                </a:gridCol>
              </a:tblGrid>
              <a:tr h="29005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Opportunities</a:t>
                      </a:r>
                      <a:r>
                        <a:rPr lang="hu-HU" sz="800" dirty="0">
                          <a:effectLst/>
                        </a:rPr>
                        <a:t> and </a:t>
                      </a:r>
                      <a:r>
                        <a:rPr lang="hu-HU" sz="800" dirty="0" err="1">
                          <a:effectLst/>
                        </a:rPr>
                        <a:t>expectations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Interfering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factors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Necessary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development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extLst>
                  <a:ext uri="{0D108BD9-81ED-4DB2-BD59-A6C34878D82A}">
                    <a16:rowId xmlns:a16="http://schemas.microsoft.com/office/drawing/2014/main" val="2502288163"/>
                  </a:ext>
                </a:extLst>
              </a:tr>
              <a:tr h="45336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Production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There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are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ready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technological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solutions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Spreading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the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solutions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>
                          <a:effectLst/>
                        </a:rPr>
                        <a:t>Cost </a:t>
                      </a:r>
                      <a:r>
                        <a:rPr lang="hu-HU" sz="800" dirty="0" err="1">
                          <a:effectLst/>
                        </a:rPr>
                        <a:t>reduction</a:t>
                      </a:r>
                      <a:r>
                        <a:rPr lang="hu-HU" sz="800" dirty="0">
                          <a:effectLst/>
                        </a:rPr>
                        <a:t>, profit </a:t>
                      </a:r>
                      <a:r>
                        <a:rPr lang="hu-HU" sz="800" dirty="0" err="1">
                          <a:effectLst/>
                        </a:rPr>
                        <a:t>maximalisation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Yield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enhancement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Favorable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profitability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situation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Environmental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factors</a:t>
                      </a:r>
                      <a:r>
                        <a:rPr lang="hu-HU" sz="800" dirty="0">
                          <a:effectLst/>
                        </a:rPr>
                        <a:t>, </a:t>
                      </a:r>
                      <a:r>
                        <a:rPr lang="hu-HU" sz="800" dirty="0" err="1">
                          <a:effectLst/>
                        </a:rPr>
                        <a:t>sustainability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Risk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reduction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800" dirty="0" err="1">
                          <a:effectLst/>
                        </a:rPr>
                        <a:t>Opportunity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for</a:t>
                      </a:r>
                      <a:r>
                        <a:rPr lang="hu-HU" sz="800" dirty="0">
                          <a:effectLst/>
                        </a:rPr>
                        <a:t> export, </a:t>
                      </a:r>
                      <a:r>
                        <a:rPr lang="hu-HU" sz="800" dirty="0" err="1">
                          <a:effectLst/>
                        </a:rPr>
                        <a:t>expansion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abroad</a:t>
                      </a:r>
                      <a:r>
                        <a:rPr lang="hu-HU" sz="800" dirty="0">
                          <a:effectLst/>
                        </a:rPr>
                        <a:t> (</a:t>
                      </a:r>
                      <a:r>
                        <a:rPr lang="hu-HU" sz="800" dirty="0" err="1">
                          <a:effectLst/>
                        </a:rPr>
                        <a:t>product</a:t>
                      </a:r>
                      <a:r>
                        <a:rPr lang="hu-HU" sz="800" dirty="0">
                          <a:effectLst/>
                        </a:rPr>
                        <a:t>, know-how, </a:t>
                      </a:r>
                      <a:r>
                        <a:rPr lang="hu-HU" sz="800">
                          <a:effectLst/>
                        </a:rPr>
                        <a:t>ICT)</a:t>
                      </a:r>
                      <a:endParaRPr lang="hu-HU" sz="800" dirty="0">
                        <a:effectLst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human capital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non-targeted grants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consultants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not a favorable age composition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standards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IT developments are only limited in support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RTK is expensive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mobile coverage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agronomic knowledge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precision management is very machine-centered, IT integration is lacking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cost-based decision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standardization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training for producers and consultants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restructuring of support systems (after 2020, subsidies from VP, use of modern technology)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supporting the process, not just technology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extLst>
                  <a:ext uri="{0D108BD9-81ED-4DB2-BD59-A6C34878D82A}">
                    <a16:rowId xmlns:a16="http://schemas.microsoft.com/office/drawing/2014/main" val="2157944260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Farm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the existence of corporate governance systems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management support, cost reduction, profit maximization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risk reduction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small farm size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knowledge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standardization (GIS, inter-manufacturing)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cost-based decision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standardization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training (consultants, producers)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initial training and further training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leadership training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generating change, to make cost-based approach more powerful than young people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change agronomist training (pursuit of efficiency)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extLst>
                  <a:ext uri="{0D108BD9-81ED-4DB2-BD59-A6C34878D82A}">
                    <a16:rowId xmlns:a16="http://schemas.microsoft.com/office/drawing/2014/main" val="3138315386"/>
                  </a:ext>
                </a:extLst>
              </a:tr>
              <a:tr h="22668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Product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chain</a:t>
                      </a:r>
                      <a:endParaRPr lang="hu-HU" sz="800" dirty="0">
                        <a:effectLst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making </a:t>
                      </a:r>
                      <a:r>
                        <a:rPr lang="en-US" sz="800" dirty="0" err="1">
                          <a:effectLst/>
                        </a:rPr>
                        <a:t>sciencie</a:t>
                      </a:r>
                      <a:r>
                        <a:rPr lang="en-US" sz="800" dirty="0">
                          <a:effectLst/>
                        </a:rPr>
                        <a:t>-based forecasts; 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taking foreign knowledge, adaptation; 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promoting organization; </a:t>
                      </a:r>
                      <a:endParaRPr lang="hu-HU" sz="800" dirty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online regulated trading (purchasing and selling online communities)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low organization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black market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coordination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regulation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lack of trust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unified data model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awareness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regulatory incentives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introducing incentive incentives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collecting transaction data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extLst>
                  <a:ext uri="{0D108BD9-81ED-4DB2-BD59-A6C34878D82A}">
                    <a16:rowId xmlns:a16="http://schemas.microsoft.com/office/drawing/2014/main" val="1956054947"/>
                  </a:ext>
                </a:extLst>
              </a:tr>
              <a:tr h="38859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Specialist</a:t>
                      </a:r>
                      <a:r>
                        <a:rPr lang="hu-HU" sz="800" dirty="0">
                          <a:effectLst/>
                        </a:rPr>
                        <a:t> </a:t>
                      </a:r>
                      <a:r>
                        <a:rPr lang="hu-HU" sz="800" dirty="0" err="1">
                          <a:effectLst/>
                        </a:rPr>
                        <a:t>system</a:t>
                      </a:r>
                      <a:endParaRPr lang="hu-HU" sz="800" dirty="0">
                        <a:effectLst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ready-made technology systems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harmonization between systems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user-friendly solutions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community data sharing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open data solutions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low degree of interoperability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systems with different degrees of development (paper vs. digital)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many isolated systems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test system is not user-friendly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input data is not always real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regulatory requirements, accounting policy vs. farming policy (</a:t>
                      </a:r>
                      <a:r>
                        <a:rPr lang="en-US" sz="800" dirty="0" err="1">
                          <a:effectLst/>
                        </a:rPr>
                        <a:t>eg</a:t>
                      </a:r>
                      <a:r>
                        <a:rPr lang="en-US" sz="800" dirty="0">
                          <a:effectLst/>
                        </a:rPr>
                        <a:t> tractor driver specifications)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establishing relationships between systems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national data asset management, returning data to users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extLst>
                  <a:ext uri="{0D108BD9-81ED-4DB2-BD59-A6C34878D82A}">
                    <a16:rowId xmlns:a16="http://schemas.microsoft.com/office/drawing/2014/main" val="3774036750"/>
                  </a:ext>
                </a:extLst>
              </a:tr>
              <a:tr h="22668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800" dirty="0" err="1">
                          <a:effectLst/>
                        </a:rPr>
                        <a:t>Government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user-friendly solutions, one data once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integrated and interoperable solutions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cheap (free), online availability of central databases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the role of public administration in knowledge transfer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master data management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uncertainty of the regulatory environment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privacy, data security, privacy; lack of data assets policy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rapid technological development is not followed by regulation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human resource development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Organizational development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development of communication within public administration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data protection regulation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</a:rPr>
                        <a:t>interface development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11" marR="24211" marT="0" marB="0"/>
                </a:tc>
                <a:extLst>
                  <a:ext uri="{0D108BD9-81ED-4DB2-BD59-A6C34878D82A}">
                    <a16:rowId xmlns:a16="http://schemas.microsoft.com/office/drawing/2014/main" val="2751286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2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8416B9-1E21-478D-B83A-0D7E7B81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DAS 1.0 </a:t>
            </a:r>
            <a:r>
              <a:rPr lang="hu-HU" dirty="0" err="1"/>
              <a:t>was</a:t>
            </a:r>
            <a:r>
              <a:rPr lang="en-US" dirty="0"/>
              <a:t> presented by IVSZ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en-US" dirty="0"/>
              <a:t>press,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en-US" dirty="0"/>
              <a:t>professional </a:t>
            </a:r>
            <a:r>
              <a:rPr lang="hu-HU" dirty="0" err="1"/>
              <a:t>audience</a:t>
            </a:r>
            <a:r>
              <a:rPr lang="en-US" dirty="0"/>
              <a:t> and politicians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8A0406-3456-4149-AABF-0D0DB396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" y="1459864"/>
            <a:ext cx="4867580" cy="4682752"/>
          </a:xfrm>
        </p:spPr>
        <p:txBody>
          <a:bodyPr/>
          <a:lstStyle/>
          <a:p>
            <a:r>
              <a:rPr lang="hu-HU" dirty="0" err="1"/>
              <a:t>Completed</a:t>
            </a:r>
            <a:r>
              <a:rPr lang="hu-HU" dirty="0"/>
              <a:t>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presented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press</a:t>
            </a:r>
            <a:r>
              <a:rPr lang="hu-HU" dirty="0"/>
              <a:t> 06.19.2016.</a:t>
            </a:r>
          </a:p>
          <a:p>
            <a:r>
              <a:rPr lang="hu-HU" dirty="0"/>
              <a:t>Press </a:t>
            </a:r>
            <a:r>
              <a:rPr lang="hu-HU" dirty="0" err="1"/>
              <a:t>highlighted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novelty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strategy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strategy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introduced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multiple</a:t>
            </a:r>
            <a:r>
              <a:rPr lang="hu-HU" dirty="0"/>
              <a:t> conferences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381F480-7BD2-4BF4-95AD-0DEBA4777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588" y="1495323"/>
            <a:ext cx="3230411" cy="462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0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768F2F-DB15-43EC-BF8A-CA576A223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Digital </a:t>
            </a:r>
            <a:r>
              <a:rPr lang="hu-HU" dirty="0" err="1"/>
              <a:t>Welfare</a:t>
            </a:r>
            <a:r>
              <a:rPr lang="hu-HU" dirty="0"/>
              <a:t> Program 2.0 is </a:t>
            </a:r>
            <a:r>
              <a:rPr lang="hu-HU" dirty="0" err="1"/>
              <a:t>created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citizen</a:t>
            </a:r>
            <a:r>
              <a:rPr lang="hu-HU" dirty="0"/>
              <a:t> and </a:t>
            </a:r>
            <a:r>
              <a:rPr lang="hu-HU" dirty="0" err="1"/>
              <a:t>enterprise</a:t>
            </a:r>
            <a:r>
              <a:rPr lang="hu-HU" dirty="0"/>
              <a:t> in Hungary </a:t>
            </a:r>
            <a:r>
              <a:rPr lang="hu-HU" dirty="0" err="1"/>
              <a:t>so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winning</a:t>
            </a:r>
            <a:r>
              <a:rPr lang="hu-HU" dirty="0"/>
              <a:t> </a:t>
            </a:r>
            <a:r>
              <a:rPr lang="hu-HU" dirty="0" err="1"/>
              <a:t>side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digitalisation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9ED947-6766-4195-B0DB-71F1C712A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49" y="1459864"/>
            <a:ext cx="8842786" cy="2752907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Digital </a:t>
            </a:r>
            <a:r>
              <a:rPr lang="hu-HU" b="1" dirty="0" err="1">
                <a:solidFill>
                  <a:srgbClr val="FF0000"/>
                </a:solidFill>
              </a:rPr>
              <a:t>Infrastucture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accessed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everyone</a:t>
            </a:r>
            <a:r>
              <a:rPr lang="hu-HU" dirty="0"/>
              <a:t> in an </a:t>
            </a:r>
            <a:r>
              <a:rPr lang="hu-HU" dirty="0" err="1"/>
              <a:t>affordable</a:t>
            </a:r>
            <a:r>
              <a:rPr lang="hu-HU" dirty="0"/>
              <a:t> </a:t>
            </a:r>
            <a:r>
              <a:rPr lang="hu-HU" dirty="0" err="1"/>
              <a:t>manner</a:t>
            </a:r>
            <a:r>
              <a:rPr lang="hu-HU" dirty="0"/>
              <a:t>;</a:t>
            </a:r>
          </a:p>
          <a:p>
            <a:r>
              <a:rPr lang="en-US" dirty="0"/>
              <a:t>acquiring and continually developing basic </a:t>
            </a:r>
            <a:r>
              <a:rPr lang="en-US" b="1" dirty="0">
                <a:solidFill>
                  <a:srgbClr val="FF0000"/>
                </a:solidFill>
              </a:rPr>
              <a:t>digital skills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 err="1"/>
              <a:t>will</a:t>
            </a:r>
            <a:r>
              <a:rPr lang="hu-HU" dirty="0"/>
              <a:t> be </a:t>
            </a:r>
            <a:r>
              <a:rPr lang="en-US" dirty="0" err="1"/>
              <a:t>possib</a:t>
            </a:r>
            <a:r>
              <a:rPr lang="hu-HU" dirty="0"/>
              <a:t>le</a:t>
            </a:r>
            <a:r>
              <a:rPr lang="en-US" dirty="0"/>
              <a:t>;</a:t>
            </a:r>
            <a:endParaRPr lang="hu-HU" dirty="0"/>
          </a:p>
          <a:p>
            <a:r>
              <a:rPr lang="en-US" dirty="0"/>
              <a:t>strengthening of </a:t>
            </a:r>
            <a:r>
              <a:rPr lang="en-US" b="1" dirty="0">
                <a:solidFill>
                  <a:srgbClr val="FF0000"/>
                </a:solidFill>
              </a:rPr>
              <a:t>digital economy</a:t>
            </a:r>
            <a:r>
              <a:rPr lang="en-US" dirty="0"/>
              <a:t>, which is playing an increasingly important role in the expansion of competitiveness, growth and employment</a:t>
            </a:r>
            <a:endParaRPr lang="hu-HU" dirty="0"/>
          </a:p>
          <a:p>
            <a:r>
              <a:rPr lang="en-US" dirty="0"/>
              <a:t>availability of electronic administrative developments and services meeting </a:t>
            </a:r>
            <a:r>
              <a:rPr lang="hu-HU" dirty="0" err="1"/>
              <a:t>citizen’s</a:t>
            </a:r>
            <a:r>
              <a:rPr lang="en-US" dirty="0"/>
              <a:t> needs (</a:t>
            </a:r>
            <a:r>
              <a:rPr lang="en-US" b="1" dirty="0">
                <a:solidFill>
                  <a:srgbClr val="FF0000"/>
                </a:solidFill>
              </a:rPr>
              <a:t>digital state</a:t>
            </a:r>
            <a:r>
              <a:rPr lang="en-US" dirty="0"/>
              <a:t>)</a:t>
            </a:r>
            <a:endParaRPr lang="hu-HU" dirty="0"/>
          </a:p>
          <a:p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05F520C-A982-404C-97A7-C0498830EE8A}"/>
              </a:ext>
            </a:extLst>
          </p:cNvPr>
          <p:cNvGrpSpPr/>
          <p:nvPr/>
        </p:nvGrpSpPr>
        <p:grpSpPr>
          <a:xfrm>
            <a:off x="1262743" y="4267201"/>
            <a:ext cx="6618517" cy="2294035"/>
            <a:chOff x="903514" y="4212771"/>
            <a:chExt cx="6618517" cy="2294035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D43C252C-DDBE-463A-9963-853F0136F59E}"/>
                </a:ext>
              </a:extLst>
            </p:cNvPr>
            <p:cNvSpPr/>
            <p:nvPr/>
          </p:nvSpPr>
          <p:spPr>
            <a:xfrm>
              <a:off x="903515" y="4212771"/>
              <a:ext cx="6618516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/>
                <a:t>Digital </a:t>
              </a:r>
              <a:r>
                <a:rPr lang="hu-HU" sz="1400" b="1" dirty="0" err="1"/>
                <a:t>Welfare</a:t>
              </a:r>
              <a:endParaRPr lang="hu-HU" sz="1400" b="1" dirty="0"/>
            </a:p>
          </p:txBody>
        </p:sp>
        <p:sp>
          <p:nvSpPr>
            <p:cNvPr id="6" name="Téglalap 5">
              <a:extLst>
                <a:ext uri="{FF2B5EF4-FFF2-40B4-BE49-F238E27FC236}">
                  <a16:creationId xmlns:a16="http://schemas.microsoft.com/office/drawing/2014/main" id="{B641C7CC-EC4C-400C-ADC2-0183EDCD65CB}"/>
                </a:ext>
              </a:extLst>
            </p:cNvPr>
            <p:cNvSpPr/>
            <p:nvPr/>
          </p:nvSpPr>
          <p:spPr>
            <a:xfrm>
              <a:off x="903514" y="5897206"/>
              <a:ext cx="6618516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/>
                <a:t>Digital </a:t>
              </a:r>
              <a:r>
                <a:rPr lang="hu-HU" sz="1400" b="1" dirty="0" err="1"/>
                <a:t>infrastructure</a:t>
              </a:r>
              <a:endParaRPr lang="hu-HU" sz="1400" b="1" dirty="0"/>
            </a:p>
          </p:txBody>
        </p:sp>
        <p:sp>
          <p:nvSpPr>
            <p:cNvPr id="7" name="Téglalap 6">
              <a:extLst>
                <a:ext uri="{FF2B5EF4-FFF2-40B4-BE49-F238E27FC236}">
                  <a16:creationId xmlns:a16="http://schemas.microsoft.com/office/drawing/2014/main" id="{6FD6065D-CD43-44F1-AC82-9980AF409BC3}"/>
                </a:ext>
              </a:extLst>
            </p:cNvPr>
            <p:cNvSpPr/>
            <p:nvPr/>
          </p:nvSpPr>
          <p:spPr>
            <a:xfrm>
              <a:off x="903514" y="5054988"/>
              <a:ext cx="211183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/>
                <a:t>Digital </a:t>
              </a:r>
              <a:r>
                <a:rPr lang="hu-HU" sz="1400" b="1" dirty="0" err="1"/>
                <a:t>competencies</a:t>
              </a:r>
              <a:endParaRPr lang="hu-HU" sz="1400" b="1" dirty="0"/>
            </a:p>
          </p:txBody>
        </p:sp>
        <p:sp>
          <p:nvSpPr>
            <p:cNvPr id="8" name="Téglalap 7">
              <a:extLst>
                <a:ext uri="{FF2B5EF4-FFF2-40B4-BE49-F238E27FC236}">
                  <a16:creationId xmlns:a16="http://schemas.microsoft.com/office/drawing/2014/main" id="{66FBFC5E-B4A5-4190-B888-E174109CA036}"/>
                </a:ext>
              </a:extLst>
            </p:cNvPr>
            <p:cNvSpPr/>
            <p:nvPr/>
          </p:nvSpPr>
          <p:spPr>
            <a:xfrm>
              <a:off x="3156857" y="5054988"/>
              <a:ext cx="211183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/>
                <a:t>Digital </a:t>
              </a:r>
              <a:r>
                <a:rPr lang="hu-HU" sz="1400" b="1" dirty="0" err="1"/>
                <a:t>economy</a:t>
              </a:r>
              <a:endParaRPr lang="hu-HU" sz="1400" b="1" dirty="0"/>
            </a:p>
          </p:txBody>
        </p:sp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8932D879-56B5-42B9-BEC8-3FE422E45139}"/>
                </a:ext>
              </a:extLst>
            </p:cNvPr>
            <p:cNvSpPr/>
            <p:nvPr/>
          </p:nvSpPr>
          <p:spPr>
            <a:xfrm>
              <a:off x="5410200" y="5054988"/>
              <a:ext cx="211183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/>
                <a:t>Digital </a:t>
              </a:r>
              <a:r>
                <a:rPr lang="hu-HU" sz="1400" b="1" dirty="0" err="1"/>
                <a:t>state</a:t>
              </a:r>
              <a:endParaRPr lang="hu-HU" sz="1400" b="1" dirty="0"/>
            </a:p>
          </p:txBody>
        </p:sp>
        <p:sp>
          <p:nvSpPr>
            <p:cNvPr id="10" name="Nyíl: jobbra mutató 9">
              <a:extLst>
                <a:ext uri="{FF2B5EF4-FFF2-40B4-BE49-F238E27FC236}">
                  <a16:creationId xmlns:a16="http://schemas.microsoft.com/office/drawing/2014/main" id="{A9C849A8-DBE4-4205-9C1D-D87E6250C543}"/>
                </a:ext>
              </a:extLst>
            </p:cNvPr>
            <p:cNvSpPr/>
            <p:nvPr/>
          </p:nvSpPr>
          <p:spPr>
            <a:xfrm rot="16200000">
              <a:off x="1805854" y="4795873"/>
              <a:ext cx="252000" cy="288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200" b="1"/>
            </a:p>
          </p:txBody>
        </p:sp>
        <p:sp>
          <p:nvSpPr>
            <p:cNvPr id="11" name="Nyíl: jobbra mutató 10">
              <a:extLst>
                <a:ext uri="{FF2B5EF4-FFF2-40B4-BE49-F238E27FC236}">
                  <a16:creationId xmlns:a16="http://schemas.microsoft.com/office/drawing/2014/main" id="{BB1687AB-9086-463E-9715-7CA3F7F9350B}"/>
                </a:ext>
              </a:extLst>
            </p:cNvPr>
            <p:cNvSpPr/>
            <p:nvPr/>
          </p:nvSpPr>
          <p:spPr>
            <a:xfrm rot="16200000">
              <a:off x="4072984" y="4784988"/>
              <a:ext cx="252000" cy="288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200" b="1"/>
            </a:p>
          </p:txBody>
        </p:sp>
        <p:sp>
          <p:nvSpPr>
            <p:cNvPr id="12" name="Nyíl: jobbra mutató 11">
              <a:extLst>
                <a:ext uri="{FF2B5EF4-FFF2-40B4-BE49-F238E27FC236}">
                  <a16:creationId xmlns:a16="http://schemas.microsoft.com/office/drawing/2014/main" id="{1CC9CEE9-4F1D-4D4D-9B5E-6B67E19584F3}"/>
                </a:ext>
              </a:extLst>
            </p:cNvPr>
            <p:cNvSpPr/>
            <p:nvPr/>
          </p:nvSpPr>
          <p:spPr>
            <a:xfrm rot="16200000">
              <a:off x="6340115" y="4806042"/>
              <a:ext cx="252000" cy="288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200" b="1"/>
            </a:p>
          </p:txBody>
        </p:sp>
        <p:sp>
          <p:nvSpPr>
            <p:cNvPr id="13" name="Nyíl: jobbra mutató 12">
              <a:extLst>
                <a:ext uri="{FF2B5EF4-FFF2-40B4-BE49-F238E27FC236}">
                  <a16:creationId xmlns:a16="http://schemas.microsoft.com/office/drawing/2014/main" id="{141DDBDF-24CF-4FD1-B2B7-6F84A6502F33}"/>
                </a:ext>
              </a:extLst>
            </p:cNvPr>
            <p:cNvSpPr/>
            <p:nvPr/>
          </p:nvSpPr>
          <p:spPr>
            <a:xfrm rot="16200000">
              <a:off x="1805854" y="5646588"/>
              <a:ext cx="252000" cy="288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200" b="1"/>
            </a:p>
          </p:txBody>
        </p:sp>
        <p:sp>
          <p:nvSpPr>
            <p:cNvPr id="14" name="Nyíl: jobbra mutató 13">
              <a:extLst>
                <a:ext uri="{FF2B5EF4-FFF2-40B4-BE49-F238E27FC236}">
                  <a16:creationId xmlns:a16="http://schemas.microsoft.com/office/drawing/2014/main" id="{ECED31E5-5279-4057-821B-9F8E039A70E3}"/>
                </a:ext>
              </a:extLst>
            </p:cNvPr>
            <p:cNvSpPr/>
            <p:nvPr/>
          </p:nvSpPr>
          <p:spPr>
            <a:xfrm rot="16200000">
              <a:off x="4086772" y="5646588"/>
              <a:ext cx="252000" cy="288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200" b="1"/>
            </a:p>
          </p:txBody>
        </p:sp>
        <p:sp>
          <p:nvSpPr>
            <p:cNvPr id="15" name="Nyíl: jobbra mutató 14">
              <a:extLst>
                <a:ext uri="{FF2B5EF4-FFF2-40B4-BE49-F238E27FC236}">
                  <a16:creationId xmlns:a16="http://schemas.microsoft.com/office/drawing/2014/main" id="{AF49D64E-5362-482B-B8B9-7C10144C9CEB}"/>
                </a:ext>
              </a:extLst>
            </p:cNvPr>
            <p:cNvSpPr/>
            <p:nvPr/>
          </p:nvSpPr>
          <p:spPr>
            <a:xfrm rot="16200000">
              <a:off x="6345502" y="5646588"/>
              <a:ext cx="252000" cy="288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68409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2509</TotalTime>
  <Words>1696</Words>
  <Application>Microsoft Office PowerPoint</Application>
  <PresentationFormat>Diavetítés a képernyőre (4:3 oldalarány)</PresentationFormat>
  <Paragraphs>248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Office-téma</vt:lpstr>
      <vt:lpstr>Development process of a national Digital Agriculture Strategy An example in Hungary  Gödöllő  2018.09.12</vt:lpstr>
      <vt:lpstr>Hungary’s Digital Agriculture Strategy (DAS) was developed in two steps by a professional non-government organisation</vt:lpstr>
      <vt:lpstr>The focus of DAS is to define government measures needed to spread agriculture 4.0</vt:lpstr>
      <vt:lpstr>DAS 1.0 main goals</vt:lpstr>
      <vt:lpstr>DAS 1.0 was developed in 6 steps through 3 phases</vt:lpstr>
      <vt:lpstr>During methodology design, five areas were identified whose collaboration can provide efficiency gains</vt:lpstr>
      <vt:lpstr>Assessment of participators</vt:lpstr>
      <vt:lpstr>DAS 1.0 was presented by IVSZ to the press, to professional audience and politicians</vt:lpstr>
      <vt:lpstr>Digital Welfare Program 2.0 is created to support every citizen and enterprise in Hungary so they get on the winning side from digitalisation</vt:lpstr>
      <vt:lpstr>DAS 2.0 assessment phase identified three pillars whose collaboration can provide efficiency gains</vt:lpstr>
      <vt:lpstr>Effects of the changes resulting from digitization significantly transform the technological and economic processes of the agricultural sector, employment and social relations</vt:lpstr>
      <vt:lpstr>„…the future of food economy is based on information and knowledge…”  (Hungary’s Food Industry Concept 2017-2050)</vt:lpstr>
      <vt:lpstr>Intervention logic</vt:lpstr>
      <vt:lpstr>DAS 2.0's implementation is also supported by other projects currently implemented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Varga Péter</dc:creator>
  <cp:lastModifiedBy>Anikó Varga</cp:lastModifiedBy>
  <cp:revision>231</cp:revision>
  <cp:lastPrinted>2018-03-09T07:50:46Z</cp:lastPrinted>
  <dcterms:created xsi:type="dcterms:W3CDTF">2018-02-26T10:48:06Z</dcterms:created>
  <dcterms:modified xsi:type="dcterms:W3CDTF">2018-09-11T09:11:41Z</dcterms:modified>
</cp:coreProperties>
</file>