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A78D-FB5C-4F58-9210-EAA21D396395}" type="datetimeFigureOut">
              <a:rPr lang="hu-HU" smtClean="0"/>
              <a:t>2018. 09. 08.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B384-D483-429F-8AFB-0C63610DF6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181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A78D-FB5C-4F58-9210-EAA21D396395}" type="datetimeFigureOut">
              <a:rPr lang="hu-HU" smtClean="0"/>
              <a:t>2018. 09. 08.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B384-D483-429F-8AFB-0C63610DF6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325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A78D-FB5C-4F58-9210-EAA21D396395}" type="datetimeFigureOut">
              <a:rPr lang="hu-HU" smtClean="0"/>
              <a:t>2018. 09. 08.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B384-D483-429F-8AFB-0C63610DF6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544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A78D-FB5C-4F58-9210-EAA21D396395}" type="datetimeFigureOut">
              <a:rPr lang="hu-HU" smtClean="0"/>
              <a:t>2018. 09. 08.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B384-D483-429F-8AFB-0C63610DF6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525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A78D-FB5C-4F58-9210-EAA21D396395}" type="datetimeFigureOut">
              <a:rPr lang="hu-HU" smtClean="0"/>
              <a:t>2018. 09. 08.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B384-D483-429F-8AFB-0C63610DF6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883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A78D-FB5C-4F58-9210-EAA21D396395}" type="datetimeFigureOut">
              <a:rPr lang="hu-HU" smtClean="0"/>
              <a:t>2018. 09. 08.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B384-D483-429F-8AFB-0C63610DF6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752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A78D-FB5C-4F58-9210-EAA21D396395}" type="datetimeFigureOut">
              <a:rPr lang="hu-HU" smtClean="0"/>
              <a:t>2018. 09. 08.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B384-D483-429F-8AFB-0C63610DF6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671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A78D-FB5C-4F58-9210-EAA21D396395}" type="datetimeFigureOut">
              <a:rPr lang="hu-HU" smtClean="0"/>
              <a:t>2018. 09. 08.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B384-D483-429F-8AFB-0C63610DF6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141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A78D-FB5C-4F58-9210-EAA21D396395}" type="datetimeFigureOut">
              <a:rPr lang="hu-HU" smtClean="0"/>
              <a:t>2018. 09. 08.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B384-D483-429F-8AFB-0C63610DF6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500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A78D-FB5C-4F58-9210-EAA21D396395}" type="datetimeFigureOut">
              <a:rPr lang="hu-HU" smtClean="0"/>
              <a:t>2018. 09. 08.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B384-D483-429F-8AFB-0C63610DF6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068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A78D-FB5C-4F58-9210-EAA21D396395}" type="datetimeFigureOut">
              <a:rPr lang="hu-HU" smtClean="0"/>
              <a:t>2018. 09. 08.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B384-D483-429F-8AFB-0C63610DF6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101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20000"/>
                <a:lumOff val="80000"/>
              </a:schemeClr>
            </a:gs>
            <a:gs pos="82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FA78D-FB5C-4F58-9210-EAA21D396395}" type="datetimeFigureOut">
              <a:rPr lang="hu-HU" smtClean="0"/>
              <a:t>2018. 09. 08.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B384-D483-429F-8AFB-0C63610DF6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471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Overview of pre-event survey responses on examples of innovation for smallholders and family farms</a:t>
            </a:r>
            <a:endParaRPr lang="hu-H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b="1" dirty="0" smtClean="0"/>
              <a:t>Laszlo Gabor Papocsi</a:t>
            </a:r>
          </a:p>
          <a:p>
            <a:r>
              <a:rPr lang="hu-HU" dirty="0" smtClean="0"/>
              <a:t>GAK / WeAreNet</a:t>
            </a:r>
          </a:p>
          <a:p>
            <a:r>
              <a:rPr lang="en-US" b="1" dirty="0"/>
              <a:t>FAO Expert consultation on knowledge sharing for agricultural innovations applicable for smallholders and family farmers in Europe and Central Asia</a:t>
            </a:r>
          </a:p>
          <a:p>
            <a:r>
              <a:rPr lang="hu-HU" dirty="0" smtClean="0"/>
              <a:t>Godollo </a:t>
            </a:r>
            <a:r>
              <a:rPr lang="hu-HU" dirty="0"/>
              <a:t>- Hungary, 10/09/2018 - 13/09/2018</a:t>
            </a:r>
          </a:p>
        </p:txBody>
      </p:sp>
      <p:pic>
        <p:nvPicPr>
          <p:cNvPr id="4" name="Picture 3" descr="KÃ©ptalÃ¡lat a kÃ¶vetkezÅre: âfao logoâ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1745615" cy="484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841856"/>
            <a:ext cx="12319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8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8" y="2362200"/>
            <a:ext cx="6219825" cy="213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endPos="0" dist="50800" dir="5400000" sy="-100000" algn="bl" rotWithShape="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900" b="1" dirty="0" smtClean="0"/>
              <a:t>Challenge</a:t>
            </a:r>
            <a:endParaRPr lang="en-US" sz="1900" b="1" dirty="0"/>
          </a:p>
          <a:p>
            <a:r>
              <a:rPr lang="hu-HU" sz="1900" dirty="0" smtClean="0"/>
              <a:t>S</a:t>
            </a:r>
            <a:r>
              <a:rPr lang="en-US" sz="1900" dirty="0" smtClean="0"/>
              <a:t>mall </a:t>
            </a:r>
            <a:r>
              <a:rPr lang="en-US" sz="1900" dirty="0"/>
              <a:t>farmers cannot monitor numerous traps daily / weekly if their plots are scattered around the municipality / region</a:t>
            </a:r>
          </a:p>
          <a:p>
            <a:r>
              <a:rPr lang="en-US" sz="1900" dirty="0"/>
              <a:t>Knowledge of farmers; Infrastructure; Finances</a:t>
            </a:r>
          </a:p>
          <a:p>
            <a:r>
              <a:rPr lang="en-US" sz="1900" dirty="0"/>
              <a:t>To bring water from an irrigation system channel up to a higher elevation field without the use of costly and polluting technology such as diesel pumps.</a:t>
            </a:r>
          </a:p>
          <a:p>
            <a:r>
              <a:rPr lang="hu-HU" sz="1900" dirty="0" smtClean="0"/>
              <a:t>M</a:t>
            </a:r>
            <a:r>
              <a:rPr lang="en-US" sz="1900" dirty="0" err="1" smtClean="0"/>
              <a:t>anual</a:t>
            </a:r>
            <a:r>
              <a:rPr lang="en-US" sz="1900" dirty="0" smtClean="0"/>
              <a:t> </a:t>
            </a:r>
            <a:r>
              <a:rPr lang="en-US" sz="1900" dirty="0"/>
              <a:t>work too tiring, waste of inputs, inconsistent yield</a:t>
            </a:r>
          </a:p>
          <a:p>
            <a:r>
              <a:rPr lang="en-US" sz="1900" dirty="0"/>
              <a:t>Identifying and </a:t>
            </a:r>
            <a:r>
              <a:rPr lang="en-US" sz="1900" dirty="0" err="1"/>
              <a:t>montoring</a:t>
            </a:r>
            <a:r>
              <a:rPr lang="en-US" sz="1900" dirty="0"/>
              <a:t> </a:t>
            </a:r>
            <a:r>
              <a:rPr lang="en-US" sz="1900" dirty="0" err="1"/>
              <a:t>cattles</a:t>
            </a:r>
            <a:r>
              <a:rPr lang="en-US" sz="1900" dirty="0"/>
              <a:t> in the pastoral type of a grazing system, in remote places on the pastures of the Hungarian </a:t>
            </a:r>
            <a:r>
              <a:rPr lang="en-US" sz="1900" dirty="0" err="1"/>
              <a:t>Puszta</a:t>
            </a:r>
            <a:endParaRPr lang="en-US" sz="1900" dirty="0"/>
          </a:p>
          <a:p>
            <a:r>
              <a:rPr lang="en-US" sz="1900" dirty="0" err="1" smtClean="0"/>
              <a:t>Analysing</a:t>
            </a:r>
            <a:r>
              <a:rPr lang="en-US" sz="1900" dirty="0" smtClean="0"/>
              <a:t> </a:t>
            </a:r>
            <a:r>
              <a:rPr lang="en-US" sz="1900" dirty="0"/>
              <a:t>drone captured images</a:t>
            </a:r>
          </a:p>
          <a:p>
            <a:r>
              <a:rPr lang="en-US" sz="1900" dirty="0"/>
              <a:t>Problems that smallholders had with the wholesalers.</a:t>
            </a:r>
          </a:p>
          <a:p>
            <a:r>
              <a:rPr lang="en-US" sz="1900" dirty="0"/>
              <a:t>Time and classic trail/error approach resulting in many hours and traveling costs for checking the beehives</a:t>
            </a:r>
          </a:p>
          <a:p>
            <a:r>
              <a:rPr lang="en-US" sz="1900" dirty="0" smtClean="0"/>
              <a:t>Collection </a:t>
            </a:r>
            <a:r>
              <a:rPr lang="en-US" sz="1900" dirty="0"/>
              <a:t>of big amounts of products with no profit</a:t>
            </a:r>
          </a:p>
          <a:p>
            <a:r>
              <a:rPr lang="en-US" sz="1900" dirty="0"/>
              <a:t>Prepare the training curricula that fits the needs and priority of target groups in different countries of the region, in order to attract as many users as possible</a:t>
            </a:r>
          </a:p>
          <a:p>
            <a:r>
              <a:rPr lang="en-US" sz="1900" dirty="0"/>
              <a:t>Low income and especially young farmers were tend to migrate to the urban cities.</a:t>
            </a:r>
          </a:p>
          <a:p>
            <a:r>
              <a:rPr lang="en-US" sz="1900" dirty="0"/>
              <a:t>As web aggregator, the Land Portal needs to map content from several sources into a common model.</a:t>
            </a:r>
            <a:endParaRPr lang="hu-HU" sz="1900" dirty="0"/>
          </a:p>
        </p:txBody>
      </p:sp>
    </p:spTree>
    <p:extLst>
      <p:ext uri="{BB962C8B-B14F-4D97-AF65-F5344CB8AC3E}">
        <p14:creationId xmlns:p14="http://schemas.microsoft.com/office/powerpoint/2010/main" val="326307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8" y="2362200"/>
            <a:ext cx="6219825" cy="213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endPos="0" dist="50800" dir="5400000" sy="-100000" algn="bl" rotWithShape="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900" b="1" dirty="0" smtClean="0"/>
              <a:t>Why for smallholders</a:t>
            </a:r>
            <a:endParaRPr lang="en-US" sz="1900" b="1" dirty="0"/>
          </a:p>
          <a:p>
            <a:r>
              <a:rPr lang="hu-HU" sz="2000" dirty="0" smtClean="0"/>
              <a:t>C</a:t>
            </a:r>
            <a:r>
              <a:rPr lang="en-US" sz="2000" dirty="0" smtClean="0"/>
              <a:t>heap</a:t>
            </a:r>
            <a:r>
              <a:rPr lang="en-US" sz="2000" dirty="0"/>
              <a:t>, advisory assisted, easy to learn to use, can be applied based on open source guidance</a:t>
            </a:r>
          </a:p>
          <a:p>
            <a:r>
              <a:rPr lang="en-US" sz="2000" dirty="0"/>
              <a:t>More efficient and more productive</a:t>
            </a:r>
          </a:p>
          <a:p>
            <a:r>
              <a:rPr lang="en-US" sz="2000" dirty="0" smtClean="0"/>
              <a:t>Has </a:t>
            </a:r>
            <a:r>
              <a:rPr lang="en-US" sz="2000" dirty="0"/>
              <a:t>low to no operating costs, easily applied to most terrains and applicable to remote regions with poor infrastructure.</a:t>
            </a:r>
          </a:p>
          <a:p>
            <a:r>
              <a:rPr lang="hu-HU" sz="2000" dirty="0" smtClean="0"/>
              <a:t>A</a:t>
            </a:r>
            <a:r>
              <a:rPr lang="en-US" sz="2000" dirty="0" smtClean="0"/>
              <a:t>s </a:t>
            </a:r>
            <a:r>
              <a:rPr lang="en-US" sz="2000" dirty="0"/>
              <a:t>"green seeder" part of the small farm toolbox, </a:t>
            </a:r>
            <a:r>
              <a:rPr lang="en-US" sz="2000" dirty="0" smtClean="0"/>
              <a:t>see</a:t>
            </a:r>
            <a:r>
              <a:rPr lang="hu-HU" sz="2000" dirty="0" smtClean="0"/>
              <a:t> URL</a:t>
            </a:r>
            <a:endParaRPr lang="en-US" sz="2000" dirty="0"/>
          </a:p>
          <a:p>
            <a:r>
              <a:rPr lang="hu-HU" sz="2000" dirty="0" smtClean="0"/>
              <a:t>N</a:t>
            </a:r>
            <a:r>
              <a:rPr lang="en-US" sz="2000" dirty="0" smtClean="0"/>
              <a:t>o </a:t>
            </a:r>
            <a:r>
              <a:rPr lang="en-US" sz="2000" dirty="0"/>
              <a:t>monthly cost if own network is used, </a:t>
            </a:r>
            <a:r>
              <a:rPr lang="hu-HU" sz="2000" dirty="0" smtClean="0"/>
              <a:t>o</a:t>
            </a:r>
            <a:r>
              <a:rPr lang="en-US" sz="2000" dirty="0" smtClean="0"/>
              <a:t>ne </a:t>
            </a:r>
            <a:r>
              <a:rPr lang="en-US" sz="2000" dirty="0"/>
              <a:t>network can serve a list of useful functions in the farm by bi-directional active low power </a:t>
            </a:r>
            <a:r>
              <a:rPr lang="en-US" sz="2000" dirty="0" smtClean="0"/>
              <a:t>sensors</a:t>
            </a:r>
            <a:endParaRPr lang="en-US" sz="2000" dirty="0"/>
          </a:p>
          <a:p>
            <a:r>
              <a:rPr lang="en-US" sz="2000" dirty="0" smtClean="0"/>
              <a:t>Farm-tourism </a:t>
            </a:r>
            <a:r>
              <a:rPr lang="en-US" sz="2000" dirty="0"/>
              <a:t>is </a:t>
            </a:r>
            <a:r>
              <a:rPr lang="en-US" sz="2000" dirty="0" smtClean="0"/>
              <a:t>an </a:t>
            </a:r>
            <a:r>
              <a:rPr lang="en-US" sz="2000" dirty="0"/>
              <a:t>additional source of income for family farms.</a:t>
            </a:r>
          </a:p>
          <a:p>
            <a:r>
              <a:rPr lang="en-US" sz="2000" dirty="0"/>
              <a:t>Free/cheap and decrease knowledge barriers</a:t>
            </a:r>
          </a:p>
          <a:p>
            <a:r>
              <a:rPr lang="en-US" sz="2000" dirty="0"/>
              <a:t>Smallholders are participants of </a:t>
            </a:r>
            <a:r>
              <a:rPr lang="hu-HU" sz="2000" dirty="0" smtClean="0"/>
              <a:t>s</a:t>
            </a:r>
            <a:r>
              <a:rPr lang="en-US" sz="2000" dirty="0" err="1" smtClean="0"/>
              <a:t>hort</a:t>
            </a:r>
            <a:r>
              <a:rPr lang="en-US" sz="2000" dirty="0" smtClean="0"/>
              <a:t> </a:t>
            </a:r>
            <a:r>
              <a:rPr lang="en-US" sz="2000" dirty="0"/>
              <a:t>food supply </a:t>
            </a:r>
            <a:r>
              <a:rPr lang="en-US" sz="2000" dirty="0" err="1" smtClean="0"/>
              <a:t>incre</a:t>
            </a:r>
            <a:r>
              <a:rPr lang="hu-HU" sz="2000" dirty="0"/>
              <a:t>a</a:t>
            </a:r>
            <a:r>
              <a:rPr lang="en-US" sz="2000" dirty="0" smtClean="0"/>
              <a:t>s</a:t>
            </a:r>
            <a:r>
              <a:rPr lang="hu-HU" sz="2000" dirty="0" smtClean="0"/>
              <a:t>ing</a:t>
            </a:r>
            <a:r>
              <a:rPr lang="en-US" sz="2000" dirty="0" smtClean="0"/>
              <a:t> </a:t>
            </a:r>
            <a:r>
              <a:rPr lang="en-US" sz="2000" dirty="0"/>
              <a:t>their farm income.</a:t>
            </a:r>
          </a:p>
          <a:p>
            <a:r>
              <a:rPr lang="en-US" sz="2000" dirty="0"/>
              <a:t>Low cost solution of (almost) precision farming in beekeeping</a:t>
            </a:r>
          </a:p>
          <a:p>
            <a:r>
              <a:rPr lang="hu-HU" sz="2000" dirty="0" smtClean="0"/>
              <a:t>S</a:t>
            </a:r>
            <a:r>
              <a:rPr lang="en-US" sz="2000" dirty="0" smtClean="0"/>
              <a:t>how </a:t>
            </a:r>
            <a:r>
              <a:rPr lang="en-US" sz="2000" dirty="0"/>
              <a:t>smallholders an effective business model for commercial farming and help them adopt effective and efficient farming and business practices.</a:t>
            </a:r>
          </a:p>
          <a:p>
            <a:r>
              <a:rPr lang="en-US" sz="2000" dirty="0"/>
              <a:t>Create an opportunity for income generation activity</a:t>
            </a:r>
          </a:p>
          <a:p>
            <a:r>
              <a:rPr lang="en-US" sz="2000" dirty="0"/>
              <a:t>Training curricula will aim especially small holders, </a:t>
            </a:r>
            <a:r>
              <a:rPr lang="en-US" sz="2000" dirty="0" smtClean="0"/>
              <a:t>SMEs</a:t>
            </a:r>
            <a:r>
              <a:rPr lang="hu-HU" sz="2000" dirty="0" smtClean="0"/>
              <a:t>,</a:t>
            </a:r>
            <a:r>
              <a:rPr lang="en-US" sz="2000" dirty="0" smtClean="0"/>
              <a:t> young </a:t>
            </a:r>
            <a:r>
              <a:rPr lang="en-US" sz="2000" dirty="0"/>
              <a:t>entrepreneurs</a:t>
            </a:r>
          </a:p>
          <a:p>
            <a:r>
              <a:rPr lang="hu-HU" sz="2000" dirty="0" smtClean="0"/>
              <a:t>D</a:t>
            </a:r>
            <a:r>
              <a:rPr lang="en-US" sz="2000" dirty="0" err="1" smtClean="0"/>
              <a:t>igital</a:t>
            </a:r>
            <a:r>
              <a:rPr lang="en-US" sz="2000" dirty="0" smtClean="0"/>
              <a:t> </a:t>
            </a:r>
            <a:r>
              <a:rPr lang="en-US" sz="2000" dirty="0"/>
              <a:t>agriculture is also an opportunity to solve the structural problems of agriculture in </a:t>
            </a:r>
            <a:r>
              <a:rPr lang="en-US" sz="2000" dirty="0" smtClean="0"/>
              <a:t>Turkey</a:t>
            </a:r>
            <a:r>
              <a:rPr lang="hu-HU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567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Thank you</a:t>
            </a:r>
            <a:endParaRPr lang="hu-HU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7556"/>
            <a:ext cx="12319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68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058403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7556"/>
            <a:ext cx="12319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35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7556"/>
            <a:ext cx="1231900" cy="3302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3" y="1124744"/>
            <a:ext cx="905764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878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65" y="980728"/>
            <a:ext cx="8569335" cy="4670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7556"/>
            <a:ext cx="1231900" cy="330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23836" y="2263512"/>
            <a:ext cx="30467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400" dirty="0" smtClean="0"/>
              <a:t>one-time sell</a:t>
            </a:r>
            <a:endParaRPr lang="hu-HU" sz="1400" dirty="0" smtClean="0"/>
          </a:p>
          <a:p>
            <a:pPr algn="r">
              <a:lnSpc>
                <a:spcPct val="150000"/>
              </a:lnSpc>
            </a:pPr>
            <a:r>
              <a:rPr lang="en-US" sz="1400" dirty="0" smtClean="0"/>
              <a:t>commercial </a:t>
            </a:r>
            <a:r>
              <a:rPr lang="en-US" sz="1400" dirty="0"/>
              <a:t>service on a regular basis</a:t>
            </a:r>
          </a:p>
          <a:p>
            <a:pPr algn="r">
              <a:lnSpc>
                <a:spcPct val="150000"/>
              </a:lnSpc>
            </a:pPr>
            <a:r>
              <a:rPr lang="en-US" sz="1400" dirty="0" smtClean="0"/>
              <a:t>advisory </a:t>
            </a:r>
            <a:r>
              <a:rPr lang="en-US" sz="1400" dirty="0"/>
              <a:t>service on a regular basis</a:t>
            </a:r>
          </a:p>
          <a:p>
            <a:pPr algn="r">
              <a:lnSpc>
                <a:spcPct val="150000"/>
              </a:lnSpc>
            </a:pPr>
            <a:r>
              <a:rPr lang="en-US" sz="1400" dirty="0" smtClean="0"/>
              <a:t>public-private </a:t>
            </a:r>
            <a:r>
              <a:rPr lang="en-US" sz="1400" dirty="0"/>
              <a:t>partnership</a:t>
            </a:r>
          </a:p>
          <a:p>
            <a:pPr algn="r">
              <a:lnSpc>
                <a:spcPct val="150000"/>
              </a:lnSpc>
            </a:pPr>
            <a:r>
              <a:rPr lang="en-US" sz="1400" dirty="0" smtClean="0"/>
              <a:t>vertical </a:t>
            </a:r>
            <a:r>
              <a:rPr lang="en-US" sz="1400" dirty="0"/>
              <a:t>integration</a:t>
            </a:r>
          </a:p>
          <a:p>
            <a:pPr algn="r">
              <a:lnSpc>
                <a:spcPct val="150000"/>
              </a:lnSpc>
            </a:pPr>
            <a:r>
              <a:rPr lang="en-US" sz="1400" dirty="0" err="1" smtClean="0"/>
              <a:t>cooperaitve</a:t>
            </a:r>
            <a:endParaRPr lang="en-US" sz="1400" dirty="0"/>
          </a:p>
          <a:p>
            <a:pPr algn="r">
              <a:lnSpc>
                <a:spcPct val="150000"/>
              </a:lnSpc>
            </a:pPr>
            <a:r>
              <a:rPr lang="en-US" sz="1400" dirty="0" smtClean="0"/>
              <a:t>free </a:t>
            </a:r>
            <a:r>
              <a:rPr lang="en-US" sz="1400" dirty="0"/>
              <a:t>to use / open source / community </a:t>
            </a:r>
            <a:endParaRPr lang="hu-HU" sz="1400" dirty="0" smtClean="0"/>
          </a:p>
          <a:p>
            <a:pPr algn="r">
              <a:lnSpc>
                <a:spcPct val="150000"/>
              </a:lnSpc>
            </a:pPr>
            <a:r>
              <a:rPr lang="en-US" sz="1400" dirty="0" smtClean="0"/>
              <a:t>Other</a:t>
            </a:r>
            <a:r>
              <a:rPr lang="en-US" sz="1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2486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05655"/>
            <a:ext cx="9028003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7556"/>
            <a:ext cx="12319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7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" y="548680"/>
            <a:ext cx="907955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7556"/>
            <a:ext cx="12319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" y="404664"/>
            <a:ext cx="9167087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7556"/>
            <a:ext cx="12319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82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544562" cy="54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7556"/>
            <a:ext cx="12319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3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8" y="2362200"/>
            <a:ext cx="6219825" cy="213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endPos="0" dist="50800" dir="5400000" sy="-100000" algn="bl" rotWithShape="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b="1" dirty="0" smtClean="0"/>
              <a:t>What is the innovation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1800" dirty="0" smtClean="0"/>
              <a:t>A</a:t>
            </a:r>
            <a:r>
              <a:rPr lang="en-US" sz="1800" dirty="0" err="1" smtClean="0"/>
              <a:t>ffordable</a:t>
            </a:r>
            <a:r>
              <a:rPr lang="en-US" sz="1800" dirty="0" smtClean="0"/>
              <a:t> </a:t>
            </a:r>
            <a:r>
              <a:rPr lang="en-US" sz="1800" dirty="0"/>
              <a:t>remote monitoring of insect traps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Precise agriculture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Мeasures</a:t>
            </a:r>
            <a:r>
              <a:rPr lang="en-US" sz="1800" dirty="0"/>
              <a:t> for adaptation to climate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Wind powered water pump for an organic </a:t>
            </a:r>
            <a:r>
              <a:rPr lang="en-US" sz="1800" dirty="0" smtClean="0"/>
              <a:t>farm</a:t>
            </a:r>
            <a:endParaRPr lang="hu-HU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Hand </a:t>
            </a:r>
            <a:r>
              <a:rPr lang="en-US" sz="1800" dirty="0"/>
              <a:t>planter that includes 2 seed drums, and 1 fertilizer drum</a:t>
            </a:r>
            <a:r>
              <a:rPr lang="en-US" sz="1800" dirty="0" smtClean="0"/>
              <a:t>.</a:t>
            </a:r>
            <a:endParaRPr lang="hu-HU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 </a:t>
            </a:r>
            <a:r>
              <a:rPr lang="en-US" sz="1800" dirty="0" err="1" smtClean="0"/>
              <a:t>LoRA</a:t>
            </a:r>
            <a:r>
              <a:rPr lang="en-US" sz="1800" dirty="0" smtClean="0"/>
              <a:t> </a:t>
            </a:r>
            <a:r>
              <a:rPr lang="en-US" sz="1800" dirty="0"/>
              <a:t>WAN private data communication network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Integrated search platform which offers a possibility to promote such family farms in Slovenia which provide farm holidays </a:t>
            </a:r>
            <a:endParaRPr lang="hu-HU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Web </a:t>
            </a:r>
            <a:r>
              <a:rPr lang="en-US" sz="1800" dirty="0"/>
              <a:t>platform that converts drone captured images of farm fields into crop health 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The new social interactions between the producers and local community and the new way of selling the products.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Remote honey production control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Green Training Center (GTC) in </a:t>
            </a:r>
            <a:r>
              <a:rPr lang="en-US" sz="1800" dirty="0" err="1"/>
              <a:t>Dzoraghbyur</a:t>
            </a:r>
            <a:r>
              <a:rPr lang="en-US" sz="1800" dirty="0"/>
              <a:t> village, Armenia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Knowledge sharing for the use of renewable energy resources for further processing/preparing (drying ) of non-wood forest products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1800" dirty="0" smtClean="0"/>
              <a:t>Virtual </a:t>
            </a:r>
            <a:r>
              <a:rPr lang="en-US" sz="1800" dirty="0" smtClean="0"/>
              <a:t>based </a:t>
            </a:r>
            <a:r>
              <a:rPr lang="en-US" sz="1800" dirty="0"/>
              <a:t>tools and novel approach for learning and vocational </a:t>
            </a:r>
            <a:r>
              <a:rPr lang="en-US" sz="1800" dirty="0" smtClean="0"/>
              <a:t>training. 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Digital usage in aggregated agricultural </a:t>
            </a:r>
            <a:r>
              <a:rPr lang="en-US" sz="1800" dirty="0" smtClean="0"/>
              <a:t>land:</a:t>
            </a:r>
            <a:endParaRPr lang="hu-HU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err="1" smtClean="0"/>
              <a:t>LandVoc</a:t>
            </a:r>
            <a:r>
              <a:rPr lang="en-US" sz="1800" dirty="0" smtClean="0"/>
              <a:t> </a:t>
            </a:r>
            <a:r>
              <a:rPr lang="en-US" sz="1800" dirty="0"/>
              <a:t>is a controlled vocabulary covering any concepts related to land governance.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42622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627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Overview of pre-event survey responses on examples of innovation for smallholders and family farms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altrecords studio</dc:creator>
  <cp:lastModifiedBy>altrecords studio</cp:lastModifiedBy>
  <cp:revision>77</cp:revision>
  <dcterms:created xsi:type="dcterms:W3CDTF">2018-09-08T07:14:24Z</dcterms:created>
  <dcterms:modified xsi:type="dcterms:W3CDTF">2018-09-08T19:09:14Z</dcterms:modified>
</cp:coreProperties>
</file>