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88825" cy="6858000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13196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1882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2687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7355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055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952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3232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0460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851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19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9385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5855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7093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853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6964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0300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623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 descr="Map of Asia"/>
          <p:cNvSpPr/>
          <p:nvPr/>
        </p:nvSpPr>
        <p:spPr>
          <a:xfrm>
            <a:off x="-3175" y="12700"/>
            <a:ext cx="12192000" cy="6845300"/>
          </a:xfrm>
          <a:custGeom>
            <a:avLst/>
            <a:gdLst/>
            <a:ahLst/>
            <a:cxnLst/>
            <a:rect l="l" t="t" r="r" b="b"/>
            <a:pathLst>
              <a:path w="3842" h="2164" extrusionOk="0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Font typeface="Arial"/>
              <a:buNone/>
              <a:defRPr sz="16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Font typeface="Arial"/>
              <a:buNone/>
              <a:defRPr sz="16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Font typeface="Arial"/>
              <a:buNone/>
              <a:defRPr sz="16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Font typeface="Arial"/>
              <a:buNone/>
              <a:defRPr sz="16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2714" y="-876300"/>
            <a:ext cx="4343400" cy="9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60856" y="2361842"/>
            <a:ext cx="5486400" cy="213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182482" y="-279069"/>
            <a:ext cx="5486400" cy="741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Font typeface="Arial"/>
              <a:buNone/>
              <a:defRPr sz="14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Font typeface="Arial"/>
              <a:buNone/>
              <a:defRPr sz="14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Font typeface="Arial"/>
              <a:buNone/>
              <a:defRPr sz="14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Font typeface="Arial"/>
              <a:buNone/>
              <a:defRPr sz="14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1233279" y="1828800"/>
            <a:ext cx="4708734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6262479" y="1828800"/>
            <a:ext cx="4708734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24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1217614" y="2743200"/>
            <a:ext cx="4709160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6262054" y="1828799"/>
            <a:ext cx="4709160" cy="83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24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4"/>
          </p:nvPr>
        </p:nvSpPr>
        <p:spPr>
          <a:xfrm>
            <a:off x="6262054" y="2743200"/>
            <a:ext cx="4709160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rgbClr val="FFFFFF">
                  <a:alpha val="88627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5865814" y="685800"/>
            <a:ext cx="5638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684213" y="4876800"/>
            <a:ext cx="3886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rgbClr val="FFFFFF">
                  <a:alpha val="88627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5865813" y="685800"/>
            <a:ext cx="5638800" cy="5486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4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4213" y="4876800"/>
            <a:ext cx="3886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">
              <a:srgbClr val="F2F2F2"/>
            </a:gs>
            <a:gs pos="28000">
              <a:schemeClr val="lt1"/>
            </a:gs>
            <a:gs pos="48000">
              <a:schemeClr val="lt1"/>
            </a:gs>
            <a:gs pos="100000">
              <a:srgbClr val="D8D8D8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217613" y="2372138"/>
            <a:ext cx="9753600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400"/>
              <a:buFont typeface="Century Gothic"/>
              <a:buNone/>
            </a:pPr>
            <a:r>
              <a:rPr lang="en-US" sz="4400" b="0" i="0" u="none" strike="noStrike" cap="none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FAMILY FARMING</a:t>
            </a:r>
            <a:br>
              <a:rPr lang="en-US" sz="4400" b="0" i="0" u="none" strike="noStrike" cap="none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400" b="0" i="0" u="none" strike="noStrike" cap="none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KNOWLEDGE PLATFORM </a:t>
            </a:r>
            <a:endParaRPr sz="4400" b="0" i="0" u="none" strike="noStrike" cap="none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217613" y="5532783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www.fao.org/family-farming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 b="0" i="0" u="none" strike="noStrike" cap="none" dirty="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3" y="302164"/>
            <a:ext cx="3468491" cy="960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/>
          <p:nvPr/>
        </p:nvSpPr>
        <p:spPr>
          <a:xfrm>
            <a:off x="303212" y="1752600"/>
            <a:ext cx="457200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US" sz="18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sources 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section provides access to the most relevant databases related to family farming.</a:t>
            </a: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303212" y="304800"/>
            <a:ext cx="1828800" cy="762000"/>
          </a:xfrm>
          <a:prstGeom prst="flowChartProcess">
            <a:avLst/>
          </a:prstGeom>
          <a:solidFill>
            <a:srgbClr val="0070C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FamilyfarminLex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303212" y="304800"/>
            <a:ext cx="1828800" cy="762000"/>
          </a:xfrm>
          <a:prstGeom prst="flowChartProcess">
            <a:avLst/>
          </a:prstGeom>
          <a:solidFill>
            <a:srgbClr val="0070C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sources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7" name="Google Shape;16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5445" y="0"/>
            <a:ext cx="718338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/>
          <p:nvPr/>
        </p:nvSpPr>
        <p:spPr>
          <a:xfrm>
            <a:off x="303212" y="1752600"/>
            <a:ext cx="45720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Through the </a:t>
            </a:r>
            <a:r>
              <a:rPr lang="en-US" sz="18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Join us section: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Individual users can provide content on an </a:t>
            </a:r>
            <a:r>
              <a:rPr lang="en-US" sz="18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 hoc </a:t>
            </a: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basis; 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Interested entities such as Research Organizations, Universities, Non-Governmental Organizations, Development Agencies and Farmers’ Organizations, can register to become an FFKP regular contributor;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Individual users and interested entities may also register on the FFKP Network.</a:t>
            </a:r>
            <a:endParaRPr dirty="0"/>
          </a:p>
        </p:txBody>
      </p:sp>
      <p:sp>
        <p:nvSpPr>
          <p:cNvPr id="173" name="Google Shape;173;p23"/>
          <p:cNvSpPr/>
          <p:nvPr/>
        </p:nvSpPr>
        <p:spPr>
          <a:xfrm>
            <a:off x="303212" y="304800"/>
            <a:ext cx="1828800" cy="762000"/>
          </a:xfrm>
          <a:prstGeom prst="flowChartProcess">
            <a:avLst/>
          </a:prstGeom>
          <a:solidFill>
            <a:srgbClr val="0070C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FamilyfarminLex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23"/>
          <p:cNvSpPr/>
          <p:nvPr/>
        </p:nvSpPr>
        <p:spPr>
          <a:xfrm>
            <a:off x="303212" y="304800"/>
            <a:ext cx="1828800" cy="762000"/>
          </a:xfrm>
          <a:prstGeom prst="flowChartProcess">
            <a:avLst/>
          </a:prstGeom>
          <a:solidFill>
            <a:srgbClr val="0070C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Join us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8430" y="0"/>
            <a:ext cx="7378134" cy="6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/>
          <p:nvPr/>
        </p:nvSpPr>
        <p:spPr>
          <a:xfrm>
            <a:off x="3351212" y="3200400"/>
            <a:ext cx="8686800" cy="211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Through the appointment of National focal points, Governments participate to the initiative by directly uploading national policies, programs, articles, etc. 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just">
              <a:lnSpc>
                <a:spcPct val="150000"/>
              </a:lnSpc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this day, </a:t>
            </a:r>
            <a:r>
              <a:rPr lang="en-US" sz="18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104 Governments</a:t>
            </a:r>
            <a:r>
              <a:rPr lang="en-US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 appointed a focal points to liaise with the </a:t>
            </a:r>
            <a:r>
              <a:rPr lang="en-US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FFKP, of which </a:t>
            </a:r>
            <a:r>
              <a:rPr lang="en-US" sz="1800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39 are from Europe </a:t>
            </a:r>
            <a:r>
              <a:rPr lang="en-US" sz="18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Central </a:t>
            </a:r>
            <a:r>
              <a:rPr lang="en-US" sz="1800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Asia (REU).</a:t>
            </a:r>
            <a:endParaRPr lang="en-US" sz="18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24"/>
          <p:cNvSpPr/>
          <p:nvPr/>
        </p:nvSpPr>
        <p:spPr>
          <a:xfrm>
            <a:off x="227012" y="304800"/>
            <a:ext cx="8686800" cy="1701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line with its </a:t>
            </a:r>
            <a:r>
              <a:rPr lang="en-US" sz="18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participatory nature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the Platform benefits from the active collaboration of all interested entities willing to take part to this project by sending factual, notable, verifiable (with cited sources) and  neutrally presented content.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150813" y="6400800"/>
            <a:ext cx="426719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www.fao.org/family-farming</a:t>
            </a:r>
            <a:endParaRPr sz="17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/>
          <p:nvPr/>
        </p:nvSpPr>
        <p:spPr>
          <a:xfrm>
            <a:off x="227012" y="304800"/>
            <a:ext cx="8686800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addition, the FFKP benefits from the precious collaboration of its </a:t>
            </a:r>
            <a:r>
              <a:rPr lang="en-US" sz="18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contributors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 organizations, universities, non-governmental organizations, development agencies and farmers’ organizations from all over the globe willing to be part of this project are given a direct access to the Platform to include up to date content on its database.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25"/>
          <p:cNvSpPr/>
          <p:nvPr/>
        </p:nvSpPr>
        <p:spPr>
          <a:xfrm>
            <a:off x="3351212" y="4419600"/>
            <a:ext cx="8686800" cy="128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just">
              <a:lnSpc>
                <a:spcPct val="150000"/>
              </a:lnSpc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Presently, approximately </a:t>
            </a:r>
            <a:r>
              <a:rPr lang="en-US" sz="18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150 contributors</a:t>
            </a:r>
            <a:r>
              <a:rPr lang="en-US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dirty="0" smtClean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worldwide - of which </a:t>
            </a:r>
            <a:r>
              <a:rPr lang="en-US" sz="1800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57</a:t>
            </a:r>
            <a:r>
              <a:rPr lang="en-US" sz="1800" dirty="0" smtClean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</a:t>
            </a:r>
            <a:r>
              <a:rPr lang="en-US" sz="18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Europe and Central </a:t>
            </a:r>
            <a:r>
              <a:rPr lang="en-US" sz="1800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Asia Region - </a:t>
            </a: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sharing their knowledge through the FFKP. </a:t>
            </a:r>
            <a:endParaRPr dirty="0"/>
          </a:p>
        </p:txBody>
      </p:sp>
      <p:sp>
        <p:nvSpPr>
          <p:cNvPr id="189" name="Google Shape;189;p25"/>
          <p:cNvSpPr/>
          <p:nvPr/>
        </p:nvSpPr>
        <p:spPr>
          <a:xfrm>
            <a:off x="150813" y="6400800"/>
            <a:ext cx="426719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www.fao.org/family-farming</a:t>
            </a:r>
            <a:endParaRPr sz="17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/>
          <p:nvPr/>
        </p:nvSpPr>
        <p:spPr>
          <a:xfrm>
            <a:off x="227012" y="304800"/>
            <a:ext cx="8686800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May 2018, the FFKP has released online its latest feature: </a:t>
            </a:r>
            <a:r>
              <a:rPr lang="en-US" sz="18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FFKP Network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The FFKP Network has been created for helping connect family farming key players (Farmers’ Organizations, Civil Society Associations, Cooperatives, Research Organizations, Universities, Non-Governmental Organizations, Development Agencies, Institutions, etc.) from the same country or region, encouraging them to explore areas of common interest that may serve as a basis to establish partnerships and collaborations among its members.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26"/>
          <p:cNvSpPr/>
          <p:nvPr/>
        </p:nvSpPr>
        <p:spPr>
          <a:xfrm>
            <a:off x="3475037" y="3655778"/>
            <a:ext cx="8686800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joining the FFKP Network, members are given the opportunity to get international visibility for their organization/association/cooperative through the Family Farming Knowledge Platform.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online registration is free and can be done by clicking on the following link: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http://www.fao.org/family-farming/contributor/en/</a:t>
            </a:r>
            <a:endParaRPr sz="18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/>
          <p:nvPr/>
        </p:nvSpPr>
        <p:spPr>
          <a:xfrm>
            <a:off x="748937" y="918275"/>
            <a:ext cx="86868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Thanks to these joined efforts, after three years online, the Platform, which today includes more than </a:t>
            </a:r>
            <a:r>
              <a:rPr lang="en-US" sz="18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20 000 content</a:t>
            </a: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is visited by some </a:t>
            </a:r>
            <a:r>
              <a:rPr lang="en-US" sz="18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30 000 users a month</a:t>
            </a:r>
            <a:r>
              <a:rPr lang="en-US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</p:txBody>
      </p:sp>
      <p:sp>
        <p:nvSpPr>
          <p:cNvPr id="201" name="Google Shape;201;p27"/>
          <p:cNvSpPr/>
          <p:nvPr/>
        </p:nvSpPr>
        <p:spPr>
          <a:xfrm>
            <a:off x="3198812" y="2667000"/>
            <a:ext cx="8686800" cy="45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7"/>
          <p:cNvSpPr/>
          <p:nvPr/>
        </p:nvSpPr>
        <p:spPr>
          <a:xfrm>
            <a:off x="150813" y="6400800"/>
            <a:ext cx="426719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www.fao.org/family-farming</a:t>
            </a:r>
            <a:endParaRPr sz="17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2087575" y="2957500"/>
            <a:ext cx="9321000" cy="22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7"/>
          <p:cNvSpPr txBox="1"/>
          <p:nvPr/>
        </p:nvSpPr>
        <p:spPr>
          <a:xfrm>
            <a:off x="3504919" y="3686837"/>
            <a:ext cx="52740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13;p28"/>
          <p:cNvSpPr txBox="1"/>
          <p:nvPr/>
        </p:nvSpPr>
        <p:spPr>
          <a:xfrm>
            <a:off x="748937" y="2280998"/>
            <a:ext cx="8396100" cy="1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entury Gothic"/>
                <a:ea typeface="Century Gothic"/>
                <a:cs typeface="Century Gothic"/>
                <a:sym typeface="Century Gothic"/>
              </a:rPr>
              <a:t>Types </a:t>
            </a:r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and number of </a:t>
            </a:r>
            <a:r>
              <a:rPr lang="en-US" sz="1800" dirty="0" smtClean="0">
                <a:latin typeface="Century Gothic"/>
                <a:ea typeface="Century Gothic"/>
                <a:cs typeface="Century Gothic"/>
                <a:sym typeface="Century Gothic"/>
              </a:rPr>
              <a:t>documents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entury Gothic"/>
                <a:ea typeface="Century Gothic"/>
                <a:cs typeface="Century Gothic"/>
                <a:sym typeface="Century Gothic"/>
              </a:rPr>
              <a:t>for </a:t>
            </a:r>
            <a:r>
              <a:rPr lang="en-US" sz="18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Europe and Central Asia</a:t>
            </a:r>
            <a:r>
              <a:rPr lang="en-US" sz="1800" dirty="0" smtClean="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en-US" sz="1800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8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" name="Google Shape;212;p28"/>
          <p:cNvPicPr preferRelativeResize="0"/>
          <p:nvPr/>
        </p:nvPicPr>
        <p:blipFill rotWithShape="1">
          <a:blip r:embed="rId3">
            <a:alphaModFix/>
          </a:blip>
          <a:srcRect l="-11720" r="11720"/>
          <a:stretch/>
        </p:blipFill>
        <p:spPr>
          <a:xfrm>
            <a:off x="3996374" y="2067339"/>
            <a:ext cx="8192451" cy="4790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/>
          <p:nvPr/>
        </p:nvSpPr>
        <p:spPr>
          <a:xfrm>
            <a:off x="227012" y="304800"/>
            <a:ext cx="868680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any further information on the FFKP, please contact: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Family-farming@fao.org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227012" y="3048000"/>
            <a:ext cx="11811000" cy="350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you!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www.fao.org/family-farming </a:t>
            </a:r>
            <a:endParaRPr sz="28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150813" y="399871"/>
            <a:ext cx="89154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Launched in </a:t>
            </a:r>
            <a:r>
              <a:rPr lang="en-US" sz="1800" b="0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June 2015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the </a:t>
            </a:r>
            <a:r>
              <a:rPr lang="en-US" sz="1800" b="0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 and Agriculture Organization of the United Nations (FAO)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the </a:t>
            </a:r>
            <a:r>
              <a:rPr lang="en-US" sz="1800" b="0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Family Farming Knowledge Platform (FFKP)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one of the long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lasting legacy of the 2014 International Year of Family Farming.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3351213" y="1752600"/>
            <a:ext cx="86868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FFKP gathers digitized quality information on family farming from all over the world, including – among others: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 laws and regulations;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public policies;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 practices;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relevant data and statistics;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researches;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articles and publications. 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150813" y="6400800"/>
            <a:ext cx="426719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www.fao.org/family-farming</a:t>
            </a:r>
            <a:endParaRPr sz="17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/>
          <p:nvPr/>
        </p:nvSpPr>
        <p:spPr>
          <a:xfrm>
            <a:off x="150812" y="152400"/>
            <a:ext cx="118872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Family Farming Knowledge Platform (FFKP) has been conceived to: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150812" y="1143000"/>
            <a:ext cx="3429000" cy="1834971"/>
          </a:xfrm>
          <a:prstGeom prst="rect">
            <a:avLst/>
          </a:prstGeom>
          <a:gradFill>
            <a:gsLst>
              <a:gs pos="0">
                <a:srgbClr val="A8A8A8"/>
              </a:gs>
              <a:gs pos="50000">
                <a:srgbClr val="9C9C9C"/>
              </a:gs>
              <a:gs pos="100000">
                <a:srgbClr val="8C8C8C"/>
              </a:gs>
            </a:gsLst>
            <a:lin ang="54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Providing a single access point for retrieving and sharing international, regional and national  information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related to family farming</a:t>
            </a:r>
            <a:endParaRPr dirty="0"/>
          </a:p>
        </p:txBody>
      </p:sp>
      <p:sp>
        <p:nvSpPr>
          <p:cNvPr id="103" name="Google Shape;103;p15"/>
          <p:cNvSpPr/>
          <p:nvPr/>
        </p:nvSpPr>
        <p:spPr>
          <a:xfrm>
            <a:off x="4379912" y="2977971"/>
            <a:ext cx="3429000" cy="1834971"/>
          </a:xfrm>
          <a:prstGeom prst="rect">
            <a:avLst/>
          </a:prstGeom>
          <a:gradFill>
            <a:gsLst>
              <a:gs pos="0">
                <a:srgbClr val="A8A8A8"/>
              </a:gs>
              <a:gs pos="50000">
                <a:srgbClr val="9C9C9C"/>
              </a:gs>
              <a:gs pos="100000">
                <a:srgbClr val="8C8C8C"/>
              </a:gs>
            </a:gsLst>
            <a:lin ang="54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Enhancing  informed</a:t>
            </a:r>
            <a:endParaRPr lang="en-US" sz="1800" dirty="0"/>
          </a:p>
          <a:p>
            <a:pPr lvl="0" algn="ctr"/>
            <a:r>
              <a:rPr lang="en-U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decision making </a:t>
            </a:r>
            <a:endParaRPr lang="en-US" sz="1800" dirty="0"/>
          </a:p>
          <a:p>
            <a:pPr lvl="0" algn="ctr"/>
            <a:r>
              <a:rPr lang="en-US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research on </a:t>
            </a:r>
            <a:r>
              <a:rPr lang="en-U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family </a:t>
            </a:r>
            <a:endParaRPr lang="en-US" sz="1800" dirty="0"/>
          </a:p>
          <a:p>
            <a:pPr lvl="0" algn="ctr"/>
            <a:r>
              <a:rPr lang="en-US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farming-related policy</a:t>
            </a:r>
            <a:endParaRPr lang="en-US" sz="1800" dirty="0"/>
          </a:p>
          <a:p>
            <a:pPr lvl="0" algn="ctr"/>
            <a:r>
              <a:rPr lang="en-US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processes and practices</a:t>
            </a:r>
            <a:endParaRPr lang="en-US" sz="1800" dirty="0"/>
          </a:p>
        </p:txBody>
      </p:sp>
      <p:sp>
        <p:nvSpPr>
          <p:cNvPr id="104" name="Google Shape;104;p15"/>
          <p:cNvSpPr/>
          <p:nvPr/>
        </p:nvSpPr>
        <p:spPr>
          <a:xfrm>
            <a:off x="8607425" y="4812942"/>
            <a:ext cx="3429000" cy="1834971"/>
          </a:xfrm>
          <a:prstGeom prst="rect">
            <a:avLst/>
          </a:prstGeom>
          <a:gradFill>
            <a:gsLst>
              <a:gs pos="0">
                <a:srgbClr val="A8A8A8"/>
              </a:gs>
              <a:gs pos="50000">
                <a:srgbClr val="9C9C9C"/>
              </a:gs>
              <a:gs pos="100000">
                <a:srgbClr val="8C8C8C"/>
              </a:gs>
            </a:gsLst>
            <a:lin ang="54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Allowing governments, researchers, NGOs</a:t>
            </a:r>
            <a:r>
              <a:rPr lang="en-US" sz="18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farmers' organizations, etc. to get international visibility on their work on family farming</a:t>
            </a:r>
          </a:p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en-US" sz="1800" dirty="0"/>
          </a:p>
        </p:txBody>
      </p:sp>
      <p:sp>
        <p:nvSpPr>
          <p:cNvPr id="105" name="Google Shape;105;p15"/>
          <p:cNvSpPr/>
          <p:nvPr/>
        </p:nvSpPr>
        <p:spPr>
          <a:xfrm>
            <a:off x="150813" y="6400800"/>
            <a:ext cx="426719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www.fao.org/family-farming</a:t>
            </a:r>
            <a:endParaRPr sz="17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150812" y="152400"/>
            <a:ext cx="899001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Intended for a wide range of users, the Family Farming Knowledge Platform is structured into </a:t>
            </a:r>
            <a:r>
              <a:rPr lang="en-US" sz="18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nine sections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4012" y="2209800"/>
            <a:ext cx="6495860" cy="433510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/>
          <p:nvPr/>
        </p:nvSpPr>
        <p:spPr>
          <a:xfrm>
            <a:off x="303212" y="1219200"/>
            <a:ext cx="1828800" cy="762000"/>
          </a:xfrm>
          <a:prstGeom prst="flowChartProcess">
            <a:avLst/>
          </a:prstGeom>
          <a:solidFill>
            <a:srgbClr val="0070C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 page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314324" y="2362200"/>
            <a:ext cx="1828800" cy="762000"/>
          </a:xfrm>
          <a:prstGeom prst="flowChartProcess">
            <a:avLst/>
          </a:prstGeom>
          <a:gradFill>
            <a:gsLst>
              <a:gs pos="0">
                <a:srgbClr val="A8A8A8"/>
              </a:gs>
              <a:gs pos="50000">
                <a:srgbClr val="9C9C9C"/>
              </a:gs>
              <a:gs pos="100000">
                <a:srgbClr val="8C8C8C"/>
              </a:gs>
            </a:gsLst>
            <a:lin ang="54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Background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314324" y="3505200"/>
            <a:ext cx="1828800" cy="762000"/>
          </a:xfrm>
          <a:prstGeom prst="flowChartProcess">
            <a:avLst/>
          </a:prstGeom>
          <a:gradFill>
            <a:gsLst>
              <a:gs pos="0">
                <a:srgbClr val="A8A8A8"/>
              </a:gs>
              <a:gs pos="50000">
                <a:srgbClr val="9C9C9C"/>
              </a:gs>
              <a:gs pos="100000">
                <a:srgbClr val="8C8C8C"/>
              </a:gs>
            </a:gsLst>
            <a:lin ang="54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FamilyfarmingLex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301624" y="4648200"/>
            <a:ext cx="1828800" cy="762000"/>
          </a:xfrm>
          <a:prstGeom prst="flowChartProcess">
            <a:avLst/>
          </a:prstGeom>
          <a:gradFill>
            <a:gsLst>
              <a:gs pos="0">
                <a:srgbClr val="A8A8A8"/>
              </a:gs>
              <a:gs pos="50000">
                <a:srgbClr val="9C9C9C"/>
              </a:gs>
              <a:gs pos="100000">
                <a:srgbClr val="8C8C8C"/>
              </a:gs>
            </a:gsLst>
            <a:lin ang="54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Resources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301624" y="5782903"/>
            <a:ext cx="1828800" cy="762000"/>
          </a:xfrm>
          <a:prstGeom prst="flowChartProcess">
            <a:avLst/>
          </a:prstGeom>
          <a:gradFill>
            <a:gsLst>
              <a:gs pos="0">
                <a:srgbClr val="A8A8A8"/>
              </a:gs>
              <a:gs pos="50000">
                <a:srgbClr val="9C9C9C"/>
              </a:gs>
              <a:gs pos="100000">
                <a:srgbClr val="8C8C8C"/>
              </a:gs>
            </a:gsLst>
            <a:lin ang="54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Countries &amp; Regions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10056812" y="1219200"/>
            <a:ext cx="1828800" cy="762000"/>
          </a:xfrm>
          <a:prstGeom prst="flowChartProcess">
            <a:avLst/>
          </a:prstGeom>
          <a:gradFill>
            <a:gsLst>
              <a:gs pos="0">
                <a:srgbClr val="A8A8A8"/>
              </a:gs>
              <a:gs pos="50000">
                <a:srgbClr val="9C9C9C"/>
              </a:gs>
              <a:gs pos="100000">
                <a:srgbClr val="8C8C8C"/>
              </a:gs>
            </a:gsLst>
            <a:lin ang="54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Themes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10056812" y="2362200"/>
            <a:ext cx="1828800" cy="762000"/>
          </a:xfrm>
          <a:prstGeom prst="flowChartProcess">
            <a:avLst/>
          </a:prstGeom>
          <a:gradFill>
            <a:gsLst>
              <a:gs pos="0">
                <a:srgbClr val="A8A8A8"/>
              </a:gs>
              <a:gs pos="50000">
                <a:srgbClr val="9C9C9C"/>
              </a:gs>
              <a:gs pos="100000">
                <a:srgbClr val="8C8C8C"/>
              </a:gs>
            </a:gsLst>
            <a:lin ang="54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Network 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10056812" y="3505200"/>
            <a:ext cx="1828800" cy="762000"/>
          </a:xfrm>
          <a:prstGeom prst="flowChartProcess">
            <a:avLst/>
          </a:prstGeom>
          <a:gradFill>
            <a:gsLst>
              <a:gs pos="0">
                <a:srgbClr val="A8A8A8"/>
              </a:gs>
              <a:gs pos="50000">
                <a:srgbClr val="9C9C9C"/>
              </a:gs>
              <a:gs pos="100000">
                <a:srgbClr val="8C8C8C"/>
              </a:gs>
            </a:gsLst>
            <a:lin ang="54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sources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10056812" y="4648200"/>
            <a:ext cx="1828800" cy="762000"/>
          </a:xfrm>
          <a:prstGeom prst="flowChartProcess">
            <a:avLst/>
          </a:prstGeom>
          <a:gradFill>
            <a:gsLst>
              <a:gs pos="0">
                <a:srgbClr val="A8A8A8"/>
              </a:gs>
              <a:gs pos="50000">
                <a:srgbClr val="9C9C9C"/>
              </a:gs>
              <a:gs pos="100000">
                <a:srgbClr val="8C8C8C"/>
              </a:gs>
            </a:gsLst>
            <a:lin ang="54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Join us 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/>
          <p:nvPr/>
        </p:nvSpPr>
        <p:spPr>
          <a:xfrm>
            <a:off x="303212" y="1752600"/>
            <a:ext cx="48768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US" sz="18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Family Farming Lex 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page includes updated information on: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Regional and National laws; </a:t>
            </a:r>
            <a:endParaRPr/>
          </a:p>
          <a:p>
            <a:pPr marL="2857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Regulations;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Public policies related to family farming.</a:t>
            </a:r>
            <a:endParaRPr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303212" y="304800"/>
            <a:ext cx="1828800" cy="762000"/>
          </a:xfrm>
          <a:prstGeom prst="flowChartProcess">
            <a:avLst/>
          </a:prstGeom>
          <a:solidFill>
            <a:srgbClr val="0070C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FamilyfarmingLex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3412" y="0"/>
            <a:ext cx="659211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>
            <a:off x="303212" y="1752600"/>
            <a:ext cx="45720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US" sz="18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Resources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section holds archived publications (articles, case studies, manuals, reports, guidelines, newsletters, etc.) and multimedia materials related to family farming issues.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303212" y="304800"/>
            <a:ext cx="1828800" cy="762000"/>
          </a:xfrm>
          <a:prstGeom prst="flowChartProcess">
            <a:avLst/>
          </a:prstGeom>
          <a:solidFill>
            <a:srgbClr val="0070C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FamilyfarminLex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303212" y="304800"/>
            <a:ext cx="1828800" cy="762000"/>
          </a:xfrm>
          <a:prstGeom prst="flowChartProcess">
            <a:avLst/>
          </a:prstGeom>
          <a:solidFill>
            <a:srgbClr val="0070C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Resources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0384" y="1"/>
            <a:ext cx="6974153" cy="68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>
            <a:off x="303212" y="1752600"/>
            <a:ext cx="4572000" cy="466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US" sz="18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Countries &amp; Regions </a:t>
            </a: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pages</a:t>
            </a:r>
            <a:r>
              <a:rPr lang="en-US" sz="18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offer facts and information on family farming related issues by country (FAO Members and Associated Nations) and region. 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purpose is to offer a fast and reliable way to access country-specific information on family farming without the need to search in each section of the platform.</a:t>
            </a:r>
            <a:endParaRPr dirty="0"/>
          </a:p>
        </p:txBody>
      </p:sp>
      <p:sp>
        <p:nvSpPr>
          <p:cNvPr id="141" name="Google Shape;141;p19"/>
          <p:cNvSpPr/>
          <p:nvPr/>
        </p:nvSpPr>
        <p:spPr>
          <a:xfrm>
            <a:off x="303212" y="304800"/>
            <a:ext cx="1828800" cy="762000"/>
          </a:xfrm>
          <a:prstGeom prst="flowChartProcess">
            <a:avLst/>
          </a:prstGeom>
          <a:solidFill>
            <a:srgbClr val="0070C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FamilyfarminLex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303212" y="304800"/>
            <a:ext cx="1828800" cy="762000"/>
          </a:xfrm>
          <a:prstGeom prst="flowChartProcess">
            <a:avLst/>
          </a:prstGeom>
          <a:solidFill>
            <a:srgbClr val="0070C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Countries &amp; Regions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8128" y="0"/>
            <a:ext cx="643720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/>
          <p:nvPr/>
        </p:nvSpPr>
        <p:spPr>
          <a:xfrm>
            <a:off x="303212" y="1752600"/>
            <a:ext cx="4572000" cy="111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US" sz="18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Thematic </a:t>
            </a: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pages</a:t>
            </a:r>
            <a:r>
              <a:rPr lang="en-US" sz="18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provide </a:t>
            </a:r>
            <a:r>
              <a:rPr lang="en-US" sz="1800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</a:t>
            </a:r>
            <a:r>
              <a:rPr lang="en-US" sz="18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</a:t>
            </a:r>
            <a:r>
              <a:rPr lang="en-US" sz="1800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specific them related to family farming. </a:t>
            </a:r>
          </a:p>
          <a:p>
            <a:pPr algn="just">
              <a:lnSpc>
                <a:spcPct val="200000"/>
              </a:lnSpc>
            </a:pPr>
            <a:r>
              <a:rPr lang="en-US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for the Countries &amp; Regions pages, the </a:t>
            </a: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purpose is to </a:t>
            </a:r>
            <a:r>
              <a:rPr lang="en-US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allow the users to quickly retrieve specific </a:t>
            </a: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</a:t>
            </a:r>
            <a:r>
              <a:rPr lang="en-US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without </a:t>
            </a: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need to search in each section of the platform.</a:t>
            </a:r>
            <a:endParaRPr lang="en-US" sz="1800" dirty="0"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303212" y="304800"/>
            <a:ext cx="1828800" cy="762000"/>
          </a:xfrm>
          <a:prstGeom prst="flowChartProcess">
            <a:avLst/>
          </a:prstGeom>
          <a:solidFill>
            <a:srgbClr val="0070C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FamilyfarminLex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303212" y="304800"/>
            <a:ext cx="1828800" cy="762000"/>
          </a:xfrm>
          <a:prstGeom prst="flowChartProcess">
            <a:avLst/>
          </a:prstGeom>
          <a:solidFill>
            <a:srgbClr val="0070C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Themes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4336" y="0"/>
            <a:ext cx="60460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/>
          <p:nvPr/>
        </p:nvSpPr>
        <p:spPr>
          <a:xfrm>
            <a:off x="303212" y="1752600"/>
            <a:ext cx="4572000" cy="3831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US" sz="18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FFKP Network 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helps identifying and connecting key players from the same country or region.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joining the FFKP Network, members are given the opportunity to get international visibility for their organization/association/cooperative through the FFKP.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303212" y="304800"/>
            <a:ext cx="1828800" cy="762000"/>
          </a:xfrm>
          <a:prstGeom prst="flowChartProcess">
            <a:avLst/>
          </a:prstGeom>
          <a:solidFill>
            <a:srgbClr val="0070C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FamilyfarminLex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303212" y="304800"/>
            <a:ext cx="1828800" cy="762000"/>
          </a:xfrm>
          <a:prstGeom prst="flowChartProcess">
            <a:avLst/>
          </a:prstGeom>
          <a:solidFill>
            <a:srgbClr val="0070C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Network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8128" y="0"/>
            <a:ext cx="643720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ntinental Asia 16x9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778</Words>
  <Application>Microsoft Office PowerPoint</Application>
  <PresentationFormat>Custom</PresentationFormat>
  <Paragraphs>94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Century Gothic</vt:lpstr>
      <vt:lpstr>Arial</vt:lpstr>
      <vt:lpstr>Noto Sans Symbols</vt:lpstr>
      <vt:lpstr>Continental Asia 16x9</vt:lpstr>
      <vt:lpstr>THE FAMILY FARMING KNOWLEDGE PLATFORM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FAMILY FARMING KNOWLEDGE PLATFORM</dc:title>
  <dc:creator>Pierri, Francesco (DPSA)</dc:creator>
  <cp:lastModifiedBy>Pierri, Francesco (DPSA)</cp:lastModifiedBy>
  <cp:revision>10</cp:revision>
  <dcterms:modified xsi:type="dcterms:W3CDTF">2018-09-10T13:01:26Z</dcterms:modified>
</cp:coreProperties>
</file>